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5"/>
  </p:notesMasterIdLst>
  <p:sldIdLst>
    <p:sldId id="257" r:id="rId5"/>
    <p:sldId id="270" r:id="rId6"/>
    <p:sldId id="290" r:id="rId7"/>
    <p:sldId id="291" r:id="rId8"/>
    <p:sldId id="293" r:id="rId9"/>
    <p:sldId id="294" r:id="rId10"/>
    <p:sldId id="295" r:id="rId11"/>
    <p:sldId id="297" r:id="rId12"/>
    <p:sldId id="299" r:id="rId13"/>
    <p:sldId id="298" r:id="rId14"/>
    <p:sldId id="300" r:id="rId15"/>
    <p:sldId id="301" r:id="rId16"/>
    <p:sldId id="292" r:id="rId17"/>
    <p:sldId id="302" r:id="rId18"/>
    <p:sldId id="296" r:id="rId19"/>
    <p:sldId id="303" r:id="rId20"/>
    <p:sldId id="304" r:id="rId21"/>
    <p:sldId id="305" r:id="rId22"/>
    <p:sldId id="306" r:id="rId23"/>
    <p:sldId id="307" r:id="rId24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pos="528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F8995"/>
    <a:srgbClr val="AEA9AD"/>
    <a:srgbClr val="0000FF"/>
    <a:srgbClr val="646464"/>
    <a:srgbClr val="4D4D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94308A9-2EE5-EC1F-E123-AEF1F0832DAB}" v="4" dt="2024-11-19T05:51:24.254"/>
    <p1510:client id="{FDAEBB5B-56CB-9EEE-4D5E-F3DD5A93F5DF}" v="14" dt="2024-11-19T05:50:04.65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240" autoAdjust="0"/>
    <p:restoredTop sz="94608" autoAdjust="0"/>
  </p:normalViewPr>
  <p:slideViewPr>
    <p:cSldViewPr>
      <p:cViewPr varScale="1">
        <p:scale>
          <a:sx n="114" d="100"/>
          <a:sy n="114" d="100"/>
        </p:scale>
        <p:origin x="1836" y="96"/>
      </p:cViewPr>
      <p:guideLst>
        <p:guide orient="horz" pos="2160"/>
        <p:guide pos="2880"/>
        <p:guide pos="528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220 JCChiu2" userId="S::jcchiu2@nuvoton.com::4bf58d11-ebc5-4475-930c-3ec8bb6db8e3" providerId="AD" clId="Web-{CC45F5B6-ECDD-DD00-0E26-EA52D7202005}"/>
    <pc:docChg chg="modSld">
      <pc:chgData name="S220 JCChiu2" userId="S::jcchiu2@nuvoton.com::4bf58d11-ebc5-4475-930c-3ec8bb6db8e3" providerId="AD" clId="Web-{CC45F5B6-ECDD-DD00-0E26-EA52D7202005}" dt="2024-11-03T17:41:12.283" v="0" actId="14100"/>
      <pc:docMkLst>
        <pc:docMk/>
      </pc:docMkLst>
      <pc:sldChg chg="modSp">
        <pc:chgData name="S220 JCChiu2" userId="S::jcchiu2@nuvoton.com::4bf58d11-ebc5-4475-930c-3ec8bb6db8e3" providerId="AD" clId="Web-{CC45F5B6-ECDD-DD00-0E26-EA52D7202005}" dt="2024-11-03T17:41:12.283" v="0" actId="14100"/>
        <pc:sldMkLst>
          <pc:docMk/>
          <pc:sldMk cId="1289458725" sldId="292"/>
        </pc:sldMkLst>
        <pc:picChg chg="mod">
          <ac:chgData name="S220 JCChiu2" userId="S::jcchiu2@nuvoton.com::4bf58d11-ebc5-4475-930c-3ec8bb6db8e3" providerId="AD" clId="Web-{CC45F5B6-ECDD-DD00-0E26-EA52D7202005}" dt="2024-11-03T17:41:12.283" v="0" actId="14100"/>
          <ac:picMkLst>
            <pc:docMk/>
            <pc:sldMk cId="1289458725" sldId="292"/>
            <ac:picMk id="11" creationId="{6B19C8EB-ABF0-473C-95D9-4B6EC1F87BEF}"/>
          </ac:picMkLst>
        </pc:picChg>
      </pc:sldChg>
    </pc:docChg>
  </pc:docChgLst>
  <pc:docChgLst>
    <pc:chgData name="S220 JHChang" userId="S::jhchang@nuvoton.com::0e3471bd-9201-41c6-b31f-18aafe5426d7" providerId="AD" clId="Web-{FDAEBB5B-56CB-9EEE-4D5E-F3DD5A93F5DF}"/>
    <pc:docChg chg="modSld">
      <pc:chgData name="S220 JHChang" userId="S::jhchang@nuvoton.com::0e3471bd-9201-41c6-b31f-18aafe5426d7" providerId="AD" clId="Web-{FDAEBB5B-56CB-9EEE-4D5E-F3DD5A93F5DF}" dt="2024-11-19T05:50:04.650" v="7" actId="1076"/>
      <pc:docMkLst>
        <pc:docMk/>
      </pc:docMkLst>
      <pc:sldChg chg="modSp">
        <pc:chgData name="S220 JHChang" userId="S::jhchang@nuvoton.com::0e3471bd-9201-41c6-b31f-18aafe5426d7" providerId="AD" clId="Web-{FDAEBB5B-56CB-9EEE-4D5E-F3DD5A93F5DF}" dt="2024-11-15T07:56:33.456" v="0" actId="14100"/>
        <pc:sldMkLst>
          <pc:docMk/>
          <pc:sldMk cId="1289458725" sldId="292"/>
        </pc:sldMkLst>
        <pc:picChg chg="mod">
          <ac:chgData name="S220 JHChang" userId="S::jhchang@nuvoton.com::0e3471bd-9201-41c6-b31f-18aafe5426d7" providerId="AD" clId="Web-{FDAEBB5B-56CB-9EEE-4D5E-F3DD5A93F5DF}" dt="2024-11-15T07:56:33.456" v="0" actId="14100"/>
          <ac:picMkLst>
            <pc:docMk/>
            <pc:sldMk cId="1289458725" sldId="292"/>
            <ac:picMk id="11" creationId="{6B19C8EB-ABF0-473C-95D9-4B6EC1F87BEF}"/>
          </ac:picMkLst>
        </pc:picChg>
      </pc:sldChg>
      <pc:sldChg chg="modSp">
        <pc:chgData name="S220 JHChang" userId="S::jhchang@nuvoton.com::0e3471bd-9201-41c6-b31f-18aafe5426d7" providerId="AD" clId="Web-{FDAEBB5B-56CB-9EEE-4D5E-F3DD5A93F5DF}" dt="2024-11-15T08:43:05.145" v="5" actId="20577"/>
        <pc:sldMkLst>
          <pc:docMk/>
          <pc:sldMk cId="1534862356" sldId="303"/>
        </pc:sldMkLst>
        <pc:spChg chg="mod">
          <ac:chgData name="S220 JHChang" userId="S::jhchang@nuvoton.com::0e3471bd-9201-41c6-b31f-18aafe5426d7" providerId="AD" clId="Web-{FDAEBB5B-56CB-9EEE-4D5E-F3DD5A93F5DF}" dt="2024-11-15T08:43:05.145" v="5" actId="20577"/>
          <ac:spMkLst>
            <pc:docMk/>
            <pc:sldMk cId="1534862356" sldId="303"/>
            <ac:spMk id="4" creationId="{6EDFAFE2-566F-4F22-878C-ED93A3916E22}"/>
          </ac:spMkLst>
        </pc:spChg>
      </pc:sldChg>
      <pc:sldChg chg="modSp">
        <pc:chgData name="S220 JHChang" userId="S::jhchang@nuvoton.com::0e3471bd-9201-41c6-b31f-18aafe5426d7" providerId="AD" clId="Web-{FDAEBB5B-56CB-9EEE-4D5E-F3DD5A93F5DF}" dt="2024-11-19T05:50:04.650" v="7" actId="1076"/>
        <pc:sldMkLst>
          <pc:docMk/>
          <pc:sldMk cId="3103635400" sldId="306"/>
        </pc:sldMkLst>
        <pc:picChg chg="mod">
          <ac:chgData name="S220 JHChang" userId="S::jhchang@nuvoton.com::0e3471bd-9201-41c6-b31f-18aafe5426d7" providerId="AD" clId="Web-{FDAEBB5B-56CB-9EEE-4D5E-F3DD5A93F5DF}" dt="2024-11-19T05:50:04.650" v="7" actId="1076"/>
          <ac:picMkLst>
            <pc:docMk/>
            <pc:sldMk cId="3103635400" sldId="306"/>
            <ac:picMk id="9" creationId="{D98BC665-E83F-45A7-9384-E308DDEC29B3}"/>
          </ac:picMkLst>
        </pc:picChg>
      </pc:sldChg>
    </pc:docChg>
  </pc:docChgLst>
  <pc:docChgLst>
    <pc:chgData name="S220 JHChang" userId="S::jhchang@nuvoton.com::0e3471bd-9201-41c6-b31f-18aafe5426d7" providerId="AD" clId="Web-{E94308A9-2EE5-EC1F-E123-AEF1F0832DAB}"/>
    <pc:docChg chg="modSld">
      <pc:chgData name="S220 JHChang" userId="S::jhchang@nuvoton.com::0e3471bd-9201-41c6-b31f-18aafe5426d7" providerId="AD" clId="Web-{E94308A9-2EE5-EC1F-E123-AEF1F0832DAB}" dt="2024-11-19T05:51:24.254" v="3" actId="14100"/>
      <pc:docMkLst>
        <pc:docMk/>
      </pc:docMkLst>
      <pc:sldChg chg="modSp">
        <pc:chgData name="S220 JHChang" userId="S::jhchang@nuvoton.com::0e3471bd-9201-41c6-b31f-18aafe5426d7" providerId="AD" clId="Web-{E94308A9-2EE5-EC1F-E123-AEF1F0832DAB}" dt="2024-11-19T05:51:24.254" v="3" actId="14100"/>
        <pc:sldMkLst>
          <pc:docMk/>
          <pc:sldMk cId="3103635400" sldId="306"/>
        </pc:sldMkLst>
        <pc:picChg chg="mod">
          <ac:chgData name="S220 JHChang" userId="S::jhchang@nuvoton.com::0e3471bd-9201-41c6-b31f-18aafe5426d7" providerId="AD" clId="Web-{E94308A9-2EE5-EC1F-E123-AEF1F0832DAB}" dt="2024-11-19T05:51:24.254" v="3" actId="14100"/>
          <ac:picMkLst>
            <pc:docMk/>
            <pc:sldMk cId="3103635400" sldId="306"/>
            <ac:picMk id="5" creationId="{FCA48245-A404-4FAA-9389-E0C920974393}"/>
          </ac:picMkLst>
        </pc:picChg>
        <pc:picChg chg="mod">
          <ac:chgData name="S220 JHChang" userId="S::jhchang@nuvoton.com::0e3471bd-9201-41c6-b31f-18aafe5426d7" providerId="AD" clId="Web-{E94308A9-2EE5-EC1F-E123-AEF1F0832DAB}" dt="2024-11-19T05:50:55.597" v="2" actId="1076"/>
          <ac:picMkLst>
            <pc:docMk/>
            <pc:sldMk cId="3103635400" sldId="306"/>
            <ac:picMk id="9" creationId="{D98BC665-E83F-45A7-9384-E308DDEC29B3}"/>
          </ac:picMkLst>
        </pc:picChg>
      </pc:sldChg>
    </pc:docChg>
  </pc:docChgLst>
</pc:chgInfo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png>
</file>

<file path=ppt/media/image33.jpeg>
</file>

<file path=ppt/media/image34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FC284A54-E2A4-4AC8-0751-00D2D18B62F1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123" name="Rectangle 3">
            <a:extLst>
              <a:ext uri="{FF2B5EF4-FFF2-40B4-BE49-F238E27FC236}">
                <a16:creationId xmlns:a16="http://schemas.microsoft.com/office/drawing/2014/main" id="{AA0047B8-4587-853A-E917-95D55B2B9263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AAFB5570-1293-F9A0-DC88-5821A0AC5AAB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5125" name="Rectangle 5">
            <a:extLst>
              <a:ext uri="{FF2B5EF4-FFF2-40B4-BE49-F238E27FC236}">
                <a16:creationId xmlns:a16="http://schemas.microsoft.com/office/drawing/2014/main" id="{07FEB157-D93A-520B-489D-42E990E34D70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noProof="0"/>
              <a:t>按一下以編輯母片</a:t>
            </a:r>
          </a:p>
          <a:p>
            <a:pPr lvl="1"/>
            <a:r>
              <a:rPr lang="zh-TW" altLang="en-US" noProof="0"/>
              <a:t>第二層</a:t>
            </a:r>
          </a:p>
          <a:p>
            <a:pPr lvl="2"/>
            <a:r>
              <a:rPr lang="zh-TW" altLang="en-US" noProof="0"/>
              <a:t>第三層</a:t>
            </a:r>
          </a:p>
          <a:p>
            <a:pPr lvl="3"/>
            <a:r>
              <a:rPr lang="zh-TW" altLang="en-US" noProof="0"/>
              <a:t>第四層</a:t>
            </a:r>
          </a:p>
          <a:p>
            <a:pPr lvl="4"/>
            <a:r>
              <a:rPr lang="zh-TW" altLang="en-US" noProof="0"/>
              <a:t>第五層</a:t>
            </a:r>
          </a:p>
        </p:txBody>
      </p:sp>
      <p:sp>
        <p:nvSpPr>
          <p:cNvPr id="5126" name="Rectangle 6">
            <a:extLst>
              <a:ext uri="{FF2B5EF4-FFF2-40B4-BE49-F238E27FC236}">
                <a16:creationId xmlns:a16="http://schemas.microsoft.com/office/drawing/2014/main" id="{576A6205-25DD-E800-37FE-658AEE00F2F4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127" name="Rectangle 7">
            <a:extLst>
              <a:ext uri="{FF2B5EF4-FFF2-40B4-BE49-F238E27FC236}">
                <a16:creationId xmlns:a16="http://schemas.microsoft.com/office/drawing/2014/main" id="{A57F4C9E-1DED-C016-1EC3-2FBB747A6CE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129D1F43-BBDF-4AB3-9AB7-DD73233BA50E}" type="slidenum">
              <a:rPr lang="en-US" altLang="zh-TW"/>
              <a:pPr/>
              <a:t>‹#›</a:t>
            </a:fld>
            <a:endParaRPr lang="en-US" altLang="zh-TW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7">
            <a:extLst>
              <a:ext uri="{FF2B5EF4-FFF2-40B4-BE49-F238E27FC236}">
                <a16:creationId xmlns:a16="http://schemas.microsoft.com/office/drawing/2014/main" id="{660D3D5A-E839-C96E-AB3F-FE3E50F9A0F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77F38D6D-A5BB-4CAA-861B-F4384902EA47}" type="slidenum">
              <a:rPr lang="en-US" altLang="zh-TW" sz="1200"/>
              <a:pPr/>
              <a:t>1</a:t>
            </a:fld>
            <a:endParaRPr lang="en-US" altLang="zh-TW" sz="1200"/>
          </a:p>
        </p:txBody>
      </p:sp>
      <p:sp>
        <p:nvSpPr>
          <p:cNvPr id="5123" name="Rectangle 2">
            <a:extLst>
              <a:ext uri="{FF2B5EF4-FFF2-40B4-BE49-F238E27FC236}">
                <a16:creationId xmlns:a16="http://schemas.microsoft.com/office/drawing/2014/main" id="{1419F698-AC24-C054-61D1-74E8B6D5E5C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4" name="Rectangle 3">
            <a:extLst>
              <a:ext uri="{FF2B5EF4-FFF2-40B4-BE49-F238E27FC236}">
                <a16:creationId xmlns:a16="http://schemas.microsoft.com/office/drawing/2014/main" id="{908015D1-1F15-55E3-021F-3E4FDB8EBFD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zh-TW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6" descr="PPT-1">
            <a:extLst>
              <a:ext uri="{FF2B5EF4-FFF2-40B4-BE49-F238E27FC236}">
                <a16:creationId xmlns:a16="http://schemas.microsoft.com/office/drawing/2014/main" id="{58FEFAE4-5391-80BD-022B-E9A6D91B179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19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49300" y="1916113"/>
            <a:ext cx="7635875" cy="1470025"/>
          </a:xfrm>
        </p:spPr>
        <p:txBody>
          <a:bodyPr/>
          <a:lstStyle>
            <a:lvl1pPr algn="ctr">
              <a:defRPr sz="4400">
                <a:solidFill>
                  <a:srgbClr val="CE0800"/>
                </a:solidFill>
              </a:defRPr>
            </a:lvl1pPr>
          </a:lstStyle>
          <a:p>
            <a:pPr lvl="0"/>
            <a:r>
              <a:rPr lang="en-US" altLang="zh-TW" noProof="0"/>
              <a:t>Click to edit Master title style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755650" y="4700588"/>
            <a:ext cx="7632700" cy="528637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  <a:latin typeface="Verdana" panose="020B0604030504040204" pitchFamily="34" charset="0"/>
              </a:defRPr>
            </a:lvl1pPr>
          </a:lstStyle>
          <a:p>
            <a:pPr lvl="0"/>
            <a:r>
              <a:rPr lang="en-US" altLang="zh-TW" noProof="0"/>
              <a:t>Click to edit Master subtitle style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5F29BAF7-7286-D1B3-785B-3FF512430EB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270D8DCB-309D-3B95-C8D5-E9FC50CBAB2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086F5057-889F-66AF-4360-1460A70FFD1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fld id="{FB57E94B-AD88-4AD2-9FB8-2FD68EC1FAC3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0847822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A362DDC5-C507-E760-6BC8-F149C17909C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123290BC-F12D-6B43-1632-53774CD2A37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ED2ACFBE-2B14-48EB-1982-A71B7C51D22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3AB4FFA-4076-44C4-9DBB-8C581BB0CE7C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2736978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580188" y="906463"/>
            <a:ext cx="1952625" cy="5114925"/>
          </a:xfrm>
        </p:spPr>
        <p:txBody>
          <a:bodyPr vert="eaVert"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719138" y="906463"/>
            <a:ext cx="5708650" cy="5114925"/>
          </a:xfrm>
        </p:spPr>
        <p:txBody>
          <a:bodyPr vert="eaVert"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584A88BA-FC23-CDFF-0B4A-382C62CE293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0F77E33B-58DC-7EE5-BE7D-3F603514E24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3BCACA0A-F531-EF98-F5E3-683B6D44B3E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1C1A50F-4BA8-4996-8F2D-EE77BE9B7073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8396907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FADA709F-E25B-2639-2A9D-A93C091B7EE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258F0AAF-0DE8-8D18-EA41-646D9700EFF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62B740EB-6995-E448-BB50-8B4603112E0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91F6790-D55A-43D9-B626-AF898EE643B9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2597747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altLang="zh-TW"/>
              <a:t>Click to edit Master text styles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677FF37E-B53C-E8CB-20DD-42CBD64729F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4BF1F838-A60D-4752-C90D-BC192EAB4C8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CCA568AC-9B04-0B48-A3E0-43F09FBC300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570F02F-6FB9-4147-8E92-D901464A3A7D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4330977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1403350" y="2278063"/>
            <a:ext cx="3487738" cy="3743325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5043488" y="2278063"/>
            <a:ext cx="3489325" cy="3743325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AE3450D-2A32-96CE-9D3B-BB851E82201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95D9EA6-0DD9-A650-7B10-37071FF95D1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6E2CE07-9781-3662-67C4-40B2DE9F390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2D4C589-E073-4462-8EB6-40DA6F18CCAF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0103795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/>
              <a:t>Click to edit Master text styles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/>
              <a:t>Click to edit Master text styles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3D9D3BD1-1114-5C40-41D5-2BEF18DEDEC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1C13954B-4C95-78DB-C673-45C272D3C4A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76BE3A67-57A8-5289-B740-D35FF97E3EB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48976F-07B1-4640-8A0D-E4C94F89C8B2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3493614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076CE0E8-E975-6220-7580-5D650AB4DAF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3D7CCBD6-133A-81EA-8EE9-7D550362DDC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FF792C52-070D-F359-78A1-ADB8CAE75A9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4D825CC-797F-420A-9004-43C1AB9AB9BF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4425890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A69AA77B-E405-7B80-C08D-05DF12D77A6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DC359173-66B1-EE36-50BA-D378BBEDF05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278B786C-11F6-88CE-7757-175896B4447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A6FB8B6-689E-42F9-B0BD-220E8C15ADC7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4579614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TW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48FDA5-AC4A-01BC-6D9F-C9BBEE461C3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BB58962-418E-B791-3D8A-867DCE5C848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98C959B-C8B8-D3AB-9FB8-818FC629440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0687633-03AD-4D94-B23A-622207BA6610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3311091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altLang="zh-TW" noProof="0"/>
              <a:t>Click icon to add picture</a:t>
            </a:r>
            <a:endParaRPr lang="zh-TW" altLang="en-US" noProof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TW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16ACC9F-FACD-94DD-439A-4D7C5930295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FBC55F-98DA-F726-179D-1A9884C7175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C340D4F-7D50-2D0B-23F9-E6B63821BCC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604CFE-F9FE-463E-85CB-7256AF521645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6368194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13" descr="PPT-2">
            <a:extLst>
              <a:ext uri="{FF2B5EF4-FFF2-40B4-BE49-F238E27FC236}">
                <a16:creationId xmlns:a16="http://schemas.microsoft.com/office/drawing/2014/main" id="{FCF634E9-4F87-63CF-7B01-FA6CAAEBF5A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2">
            <a:extLst>
              <a:ext uri="{FF2B5EF4-FFF2-40B4-BE49-F238E27FC236}">
                <a16:creationId xmlns:a16="http://schemas.microsoft.com/office/drawing/2014/main" id="{135B9057-5B78-6E62-84B3-DAAC665CB7D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719138" y="906463"/>
            <a:ext cx="7813675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1028" name="Rectangle 3">
            <a:extLst>
              <a:ext uri="{FF2B5EF4-FFF2-40B4-BE49-F238E27FC236}">
                <a16:creationId xmlns:a16="http://schemas.microsoft.com/office/drawing/2014/main" id="{ED664B73-A46E-88E1-E216-953DEC0AB68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403350" y="2278063"/>
            <a:ext cx="7129463" cy="3743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/>
              <a:t>Click to edit Master text styles</a:t>
            </a:r>
            <a:endParaRPr lang="zh-TW" altLang="en-US"/>
          </a:p>
          <a:p>
            <a:pPr lvl="1"/>
            <a:r>
              <a:rPr lang="en-US" altLang="zh-TW"/>
              <a:t>Click to edit Second text styles</a:t>
            </a:r>
          </a:p>
          <a:p>
            <a:pPr lvl="2"/>
            <a:r>
              <a:rPr lang="en-US" altLang="zh-TW"/>
              <a:t>Click to edit Third text styles</a:t>
            </a:r>
          </a:p>
          <a:p>
            <a:pPr lvl="3"/>
            <a:r>
              <a:rPr lang="en-US" altLang="zh-TW"/>
              <a:t>Click to edit Forth text styles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67E85AD0-72FD-BC7B-BFCC-B9D768B7FC15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42465BEC-A741-8068-070C-FD93A6FB13FC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271FCB93-2F9F-25F3-36EB-0298ECEB1223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CA740856-00B3-4742-AF65-AAEC8EE7DB26}" type="slidenum">
              <a:rPr lang="en-US" altLang="zh-TW"/>
              <a:pPr/>
              <a:t>‹#›</a:t>
            </a:fld>
            <a:endParaRPr lang="en-US" altLang="zh-TW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7" r:id="rId1"/>
    <p:sldLayoutId id="2147483757" r:id="rId2"/>
    <p:sldLayoutId id="2147483758" r:id="rId3"/>
    <p:sldLayoutId id="2147483759" r:id="rId4"/>
    <p:sldLayoutId id="2147483760" r:id="rId5"/>
    <p:sldLayoutId id="2147483761" r:id="rId6"/>
    <p:sldLayoutId id="2147483762" r:id="rId7"/>
    <p:sldLayoutId id="2147483763" r:id="rId8"/>
    <p:sldLayoutId id="2147483764" r:id="rId9"/>
    <p:sldLayoutId id="2147483765" r:id="rId10"/>
    <p:sldLayoutId id="2147483766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3600" b="1" kern="1200">
          <a:solidFill>
            <a:srgbClr val="646464"/>
          </a:solidFill>
          <a:effectLst>
            <a:outerShdw blurRad="38100" dist="38100" dir="2700000" algn="tl">
              <a:srgbClr val="C0C0C0"/>
            </a:outerShdw>
          </a:effectLst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46464"/>
          </a:solidFill>
          <a:effectLst>
            <a:outerShdw blurRad="38100" dist="38100" dir="2700000" algn="tl">
              <a:srgbClr val="C0C0C0"/>
            </a:outerShdw>
          </a:effectLst>
          <a:latin typeface="Verdana" panose="020B0604030504040204" pitchFamily="34" charset="0"/>
          <a:ea typeface="新細明體" panose="02020500000000000000" pitchFamily="18" charset="-12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46464"/>
          </a:solidFill>
          <a:effectLst>
            <a:outerShdw blurRad="38100" dist="38100" dir="2700000" algn="tl">
              <a:srgbClr val="C0C0C0"/>
            </a:outerShdw>
          </a:effectLst>
          <a:latin typeface="Verdana" panose="020B0604030504040204" pitchFamily="34" charset="0"/>
          <a:ea typeface="新細明體" panose="02020500000000000000" pitchFamily="18" charset="-12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46464"/>
          </a:solidFill>
          <a:effectLst>
            <a:outerShdw blurRad="38100" dist="38100" dir="2700000" algn="tl">
              <a:srgbClr val="C0C0C0"/>
            </a:outerShdw>
          </a:effectLst>
          <a:latin typeface="Verdana" panose="020B0604030504040204" pitchFamily="34" charset="0"/>
          <a:ea typeface="新細明體" panose="02020500000000000000" pitchFamily="18" charset="-12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46464"/>
          </a:solidFill>
          <a:effectLst>
            <a:outerShdw blurRad="38100" dist="38100" dir="2700000" algn="tl">
              <a:srgbClr val="C0C0C0"/>
            </a:outerShdw>
          </a:effectLst>
          <a:latin typeface="Verdana" panose="020B0604030504040204" pitchFamily="34" charset="0"/>
          <a:ea typeface="新細明體" panose="02020500000000000000" pitchFamily="18" charset="-12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46464"/>
          </a:solidFill>
          <a:effectLst>
            <a:outerShdw blurRad="38100" dist="38100" dir="2700000" algn="tl">
              <a:srgbClr val="C0C0C0"/>
            </a:outerShdw>
          </a:effectLst>
          <a:latin typeface="Verdana" panose="020B0604030504040204" pitchFamily="34" charset="0"/>
          <a:ea typeface="新細明體" panose="02020500000000000000" pitchFamily="18" charset="-12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46464"/>
          </a:solidFill>
          <a:effectLst>
            <a:outerShdw blurRad="38100" dist="38100" dir="2700000" algn="tl">
              <a:srgbClr val="C0C0C0"/>
            </a:outerShdw>
          </a:effectLst>
          <a:latin typeface="Verdana" panose="020B0604030504040204" pitchFamily="34" charset="0"/>
          <a:ea typeface="新細明體" panose="02020500000000000000" pitchFamily="18" charset="-12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46464"/>
          </a:solidFill>
          <a:effectLst>
            <a:outerShdw blurRad="38100" dist="38100" dir="2700000" algn="tl">
              <a:srgbClr val="C0C0C0"/>
            </a:outerShdw>
          </a:effectLst>
          <a:latin typeface="Verdana" panose="020B0604030504040204" pitchFamily="34" charset="0"/>
          <a:ea typeface="新細明體" panose="02020500000000000000" pitchFamily="18" charset="-12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46464"/>
          </a:solidFill>
          <a:effectLst>
            <a:outerShdw blurRad="38100" dist="38100" dir="2700000" algn="tl">
              <a:srgbClr val="C0C0C0"/>
            </a:outerShdw>
          </a:effectLst>
          <a:latin typeface="Verdana" panose="020B0604030504040204" pitchFamily="34" charset="0"/>
          <a:ea typeface="新細明體" panose="02020500000000000000" pitchFamily="18" charset="-12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SzPct val="75000"/>
        <a:buFont typeface="Arial" panose="020B0604020202020204" pitchFamily="34" charset="0"/>
        <a:buChar char="►"/>
        <a:defRPr kumimoji="1" kern="1200">
          <a:solidFill>
            <a:srgbClr val="646464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▪"/>
        <a:defRPr sz="1600" kern="1200">
          <a:solidFill>
            <a:srgbClr val="646464"/>
          </a:solidFill>
          <a:latin typeface="+mn-lt"/>
          <a:ea typeface="+mn-ea"/>
          <a:cs typeface="Arial Unicode MS" panose="020B0604020202020204" pitchFamily="34" charset="-12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▪"/>
        <a:defRPr sz="1400" kern="1200">
          <a:solidFill>
            <a:srgbClr val="646464"/>
          </a:solidFill>
          <a:latin typeface="+mn-lt"/>
          <a:ea typeface="+mn-ea"/>
          <a:cs typeface="Arial Unicode MS" panose="020B0604020202020204" pitchFamily="34" charset="-12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Wingdings 2" panose="05020102010507070707" pitchFamily="18" charset="2"/>
        <a:buChar char=""/>
        <a:defRPr sz="1400" kern="1200">
          <a:solidFill>
            <a:srgbClr val="646464"/>
          </a:solidFill>
          <a:latin typeface="+mn-lt"/>
          <a:ea typeface="+mn-ea"/>
          <a:cs typeface="Arial Unicode MS" panose="020B0604020202020204" pitchFamily="34" charset="-12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defRPr sz="2400" kern="1200">
          <a:solidFill>
            <a:srgbClr val="646464"/>
          </a:solidFill>
          <a:latin typeface="+mn-lt"/>
          <a:ea typeface="Arial Unicode MS" panose="020B0604020202020204" pitchFamily="34" charset="-120"/>
          <a:cs typeface="Arial Unicode MS" panose="020B0604020202020204" pitchFamily="34" charset="-12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3" name="Rectangle 17">
            <a:extLst>
              <a:ext uri="{FF2B5EF4-FFF2-40B4-BE49-F238E27FC236}">
                <a16:creationId xmlns:a16="http://schemas.microsoft.com/office/drawing/2014/main" id="{50CE7B21-B3A9-5E35-B196-7DA39A66EF22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>
              <a:defRPr/>
            </a:pPr>
            <a:br>
              <a:rPr lang="en-US" altLang="zh-TW" dirty="0"/>
            </a:b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第四次新人週報</a:t>
            </a:r>
            <a:br>
              <a:rPr lang="en-US" altLang="zh-TW" dirty="0"/>
            </a:br>
            <a:endParaRPr lang="zh-TW" altLang="en-US" dirty="0"/>
          </a:p>
        </p:txBody>
      </p:sp>
      <p:sp>
        <p:nvSpPr>
          <p:cNvPr id="4099" name="Rectangle 18">
            <a:extLst>
              <a:ext uri="{FF2B5EF4-FFF2-40B4-BE49-F238E27FC236}">
                <a16:creationId xmlns:a16="http://schemas.microsoft.com/office/drawing/2014/main" id="{03DA71E7-CE28-800F-7DEE-57F64A4E07BC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6954838" y="5949950"/>
            <a:ext cx="2159000" cy="528638"/>
          </a:xfrm>
        </p:spPr>
        <p:txBody>
          <a:bodyPr/>
          <a:lstStyle/>
          <a:p>
            <a:pPr eaLnBrk="1" hangingPunct="1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報告人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江皓誠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FE2E9F02-2AA4-0393-67A4-B10AF02332F9}"/>
              </a:ext>
            </a:extLst>
          </p:cNvPr>
          <p:cNvSpPr txBox="1"/>
          <p:nvPr/>
        </p:nvSpPr>
        <p:spPr>
          <a:xfrm>
            <a:off x="7235825" y="6313488"/>
            <a:ext cx="1726755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TW" dirty="0">
                <a:solidFill>
                  <a:schemeClr val="bg2">
                    <a:lumMod val="20000"/>
                    <a:lumOff val="80000"/>
                  </a:schemeClr>
                </a:solidFill>
              </a:rPr>
              <a:t>2024/07/31</a:t>
            </a:r>
            <a:endParaRPr lang="zh-TW" altLang="en-US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1">
            <a:extLst>
              <a:ext uri="{FF2B5EF4-FFF2-40B4-BE49-F238E27FC236}">
                <a16:creationId xmlns:a16="http://schemas.microsoft.com/office/drawing/2014/main" id="{58141FE1-498C-215D-5585-A48BEBA89F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0142" y="3921424"/>
            <a:ext cx="2938462" cy="2205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圖片 2">
            <a:extLst>
              <a:ext uri="{FF2B5EF4-FFF2-40B4-BE49-F238E27FC236}">
                <a16:creationId xmlns:a16="http://schemas.microsoft.com/office/drawing/2014/main" id="{12E6C2F7-14FE-3084-9C31-EBC9703DD8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8075" y="3921424"/>
            <a:ext cx="2942159" cy="22050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圖片 4">
            <a:extLst>
              <a:ext uri="{FF2B5EF4-FFF2-40B4-BE49-F238E27FC236}">
                <a16:creationId xmlns:a16="http://schemas.microsoft.com/office/drawing/2014/main" id="{AB8BE257-71CF-83AF-878A-E81D1216F4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614" y="3908674"/>
            <a:ext cx="2938462" cy="22050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0FB52761-1F69-960C-F207-5AC64DC19559}"/>
              </a:ext>
            </a:extLst>
          </p:cNvPr>
          <p:cNvSpPr txBox="1"/>
          <p:nvPr/>
        </p:nvSpPr>
        <p:spPr>
          <a:xfrm>
            <a:off x="719138" y="1143000"/>
            <a:ext cx="765796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將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O-Ring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用束線帶拆下</a:t>
            </a: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使用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IPA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清潔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Flange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、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O-Ring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和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O-Ring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凹槽 檢查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O-Ring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有無破損 裝回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O-Ring</a:t>
            </a:r>
          </a:p>
          <a:p>
            <a:pPr marL="457200" indent="-457200">
              <a:buFont typeface="+mj-lt"/>
              <a:buAutoNum type="arabicPeriod"/>
            </a:pP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將清潔完的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Flange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裝回機台</a:t>
            </a: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裝回外蓋</a:t>
            </a: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裝上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Check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好的備品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Source 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接回管線</a:t>
            </a: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    (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開始建真空時 檢查是否吸住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)</a:t>
            </a:r>
          </a:p>
          <a:p>
            <a:pPr marL="457200" indent="-457200">
              <a:buFont typeface="+mj-lt"/>
              <a:buAutoNum type="arabicPeriod"/>
            </a:pP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8767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0F991B26-7EC9-B69F-B5F6-C9651B009EE1}"/>
              </a:ext>
            </a:extLst>
          </p:cNvPr>
          <p:cNvSpPr txBox="1"/>
          <p:nvPr/>
        </p:nvSpPr>
        <p:spPr>
          <a:xfrm>
            <a:off x="717740" y="1143000"/>
            <a:ext cx="826756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開啟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Source TURBO 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等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5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秒再開啟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Source </a:t>
            </a:r>
            <a:r>
              <a:rPr lang="en-US" altLang="zh-TW" dirty="0" err="1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Forline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2.   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待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Source TURBO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加速至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80%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即可開啟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Beamline TURBO</a:t>
            </a:r>
          </a:p>
          <a:p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    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(Check TURBO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燈號有在加速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)</a:t>
            </a:r>
          </a:p>
          <a:p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3.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  再來回切換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Source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和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Beamline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的</a:t>
            </a:r>
            <a:r>
              <a:rPr lang="en-US" altLang="zh-TW" dirty="0" err="1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Forline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(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防止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TURBO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跳掉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)</a:t>
            </a:r>
          </a:p>
          <a:p>
            <a:pPr marL="457200" indent="-457200">
              <a:buAutoNum type="arabicPeriod" startAt="4"/>
            </a:pP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待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TURBO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加速完成且燈號亮綠燈</a:t>
            </a: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     關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Terminal door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和其他門後 開高壓</a:t>
            </a: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5.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 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Check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真空值 開啟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ISO\CRYO Valve</a:t>
            </a:r>
          </a:p>
          <a:p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457200" indent="-457200">
              <a:buAutoNum type="arabicPeriod" startAt="4"/>
            </a:pP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7" name="標題 1">
            <a:extLst>
              <a:ext uri="{FF2B5EF4-FFF2-40B4-BE49-F238E27FC236}">
                <a16:creationId xmlns:a16="http://schemas.microsoft.com/office/drawing/2014/main" id="{CF0EC306-F693-4C4D-6742-BD29FAE5AFF2}"/>
              </a:ext>
            </a:extLst>
          </p:cNvPr>
          <p:cNvSpPr txBox="1">
            <a:spLocks/>
          </p:cNvSpPr>
          <p:nvPr/>
        </p:nvSpPr>
        <p:spPr bwMode="auto">
          <a:xfrm>
            <a:off x="744544" y="685800"/>
            <a:ext cx="3277392" cy="6369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 kern="1200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9pPr>
          </a:lstStyle>
          <a:p>
            <a:pPr>
              <a:defRPr/>
            </a:pPr>
            <a:r>
              <a:rPr lang="zh-TW" altLang="en-US" sz="2800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建真空</a:t>
            </a:r>
            <a:r>
              <a:rPr lang="en-US" altLang="zh-TW" sz="2800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(</a:t>
            </a:r>
            <a:r>
              <a:rPr lang="zh-TW" altLang="en-US" sz="2800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手動</a:t>
            </a:r>
            <a:r>
              <a:rPr lang="en-US" altLang="zh-TW" sz="2800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)</a:t>
            </a:r>
            <a:endParaRPr lang="zh-TW" altLang="en-US" sz="28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6" name="圖片 4">
            <a:extLst>
              <a:ext uri="{FF2B5EF4-FFF2-40B4-BE49-F238E27FC236}">
                <a16:creationId xmlns:a16="http://schemas.microsoft.com/office/drawing/2014/main" id="{9A2E8FEC-81B0-4846-87E1-BA7F3FFE30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7273" y="3905176"/>
            <a:ext cx="2945854" cy="2205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圖片 2">
            <a:extLst>
              <a:ext uri="{FF2B5EF4-FFF2-40B4-BE49-F238E27FC236}">
                <a16:creationId xmlns:a16="http://schemas.microsoft.com/office/drawing/2014/main" id="{35915E5F-423E-5764-9D47-FD2E2BCA97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8303" y="3905176"/>
            <a:ext cx="2940050" cy="2205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433983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6B2AB1B1-D4E3-423E-8CD9-375CCB17394C}"/>
              </a:ext>
            </a:extLst>
          </p:cNvPr>
          <p:cNvSpPr txBox="1"/>
          <p:nvPr/>
        </p:nvSpPr>
        <p:spPr>
          <a:xfrm>
            <a:off x="724032" y="1864264"/>
            <a:ext cx="76579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Check Initial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後 即可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Tune Beam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928057D6-66C2-4DF5-BFEF-FDB6E6F1794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0089" y="3905176"/>
            <a:ext cx="2945854" cy="220503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53861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內容版面配置區 1">
            <a:extLst>
              <a:ext uri="{FF2B5EF4-FFF2-40B4-BE49-F238E27FC236}">
                <a16:creationId xmlns:a16="http://schemas.microsoft.com/office/drawing/2014/main" id="{901B350D-91C2-4A6B-B131-443ACC43677A}"/>
              </a:ext>
            </a:extLst>
          </p:cNvPr>
          <p:cNvPicPr>
            <a:picLocks noGrp="1"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1" y="3905176"/>
            <a:ext cx="2940050" cy="2205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內容版面配置區 2">
            <a:extLst>
              <a:ext uri="{FF2B5EF4-FFF2-40B4-BE49-F238E27FC236}">
                <a16:creationId xmlns:a16="http://schemas.microsoft.com/office/drawing/2014/main" id="{6B19C8EB-ABF0-473C-95D9-4B6EC1F87BEF}"/>
              </a:ext>
            </a:extLst>
          </p:cNvPr>
          <p:cNvPicPr>
            <a:picLocks noGrp="1"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1150" y="3524411"/>
            <a:ext cx="3447450" cy="25858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標題 1">
            <a:extLst>
              <a:ext uri="{FF2B5EF4-FFF2-40B4-BE49-F238E27FC236}">
                <a16:creationId xmlns:a16="http://schemas.microsoft.com/office/drawing/2014/main" id="{EC1D6D9F-2096-E2E9-ABC2-A66FBFE301C0}"/>
              </a:ext>
            </a:extLst>
          </p:cNvPr>
          <p:cNvSpPr txBox="1">
            <a:spLocks/>
          </p:cNvSpPr>
          <p:nvPr/>
        </p:nvSpPr>
        <p:spPr bwMode="auto">
          <a:xfrm>
            <a:off x="719137" y="696563"/>
            <a:ext cx="7813675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 kern="1200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9pPr>
          </a:lstStyle>
          <a:p>
            <a:pPr>
              <a:defRPr/>
            </a:pPr>
            <a:r>
              <a:rPr lang="en-US" altLang="zh-TW" sz="3600" b="1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VIISION SPM</a:t>
            </a:r>
            <a:endParaRPr lang="zh-TW" altLang="en-US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EB71C35D-73B3-4DBD-B9A7-80085458E2BC}"/>
              </a:ext>
            </a:extLst>
          </p:cNvPr>
          <p:cNvSpPr txBox="1"/>
          <p:nvPr/>
        </p:nvSpPr>
        <p:spPr>
          <a:xfrm>
            <a:off x="724032" y="1864264"/>
            <a:ext cx="78087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切至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Level 2 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將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Schedule Stop 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切回至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Level 3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Check </a:t>
            </a:r>
            <a:r>
              <a:rPr lang="en-US" altLang="zh-TW" dirty="0" err="1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LoadLock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與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Chamber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ISO Valve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關起來</a:t>
            </a: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2" name="橢圓 1">
            <a:extLst>
              <a:ext uri="{FF2B5EF4-FFF2-40B4-BE49-F238E27FC236}">
                <a16:creationId xmlns:a16="http://schemas.microsoft.com/office/drawing/2014/main" id="{CD564C89-E7FA-46C7-9242-DFB80BD39BE8}"/>
              </a:ext>
            </a:extLst>
          </p:cNvPr>
          <p:cNvSpPr/>
          <p:nvPr/>
        </p:nvSpPr>
        <p:spPr bwMode="auto">
          <a:xfrm rot="21327943">
            <a:off x="5418163" y="5284550"/>
            <a:ext cx="685800" cy="228600"/>
          </a:xfrm>
          <a:prstGeom prst="ellipse">
            <a:avLst/>
          </a:prstGeom>
          <a:noFill/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894587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字方塊 8">
            <a:extLst>
              <a:ext uri="{FF2B5EF4-FFF2-40B4-BE49-F238E27FC236}">
                <a16:creationId xmlns:a16="http://schemas.microsoft.com/office/drawing/2014/main" id="{7FC8FC8F-ACA7-4F9E-BECB-C35DC0C997EA}"/>
              </a:ext>
            </a:extLst>
          </p:cNvPr>
          <p:cNvSpPr txBox="1"/>
          <p:nvPr/>
        </p:nvSpPr>
        <p:spPr>
          <a:xfrm>
            <a:off x="724032" y="1864264"/>
            <a:ext cx="78087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點進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Ion Beam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畫面將 </a:t>
            </a:r>
            <a:r>
              <a:rPr lang="en-US" altLang="zh-TW" dirty="0" err="1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Source&amp;Beamline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能量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Shut Down</a:t>
            </a:r>
          </a:p>
          <a:p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     (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由上往下關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)</a:t>
            </a:r>
          </a:p>
          <a:p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    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(</a:t>
            </a:r>
            <a:r>
              <a:rPr lang="zh-TW" altLang="en-US" dirty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先關</a:t>
            </a:r>
            <a:r>
              <a:rPr lang="en-US" altLang="zh-TW" dirty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Extraction </a:t>
            </a:r>
            <a:r>
              <a:rPr lang="zh-TW" altLang="en-US" dirty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再關</a:t>
            </a:r>
            <a:r>
              <a:rPr lang="en-US" altLang="zh-TW" dirty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Suppression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10" name="標題 1">
            <a:extLst>
              <a:ext uri="{FF2B5EF4-FFF2-40B4-BE49-F238E27FC236}">
                <a16:creationId xmlns:a16="http://schemas.microsoft.com/office/drawing/2014/main" id="{3A044BF6-FCB2-431B-8AD3-DB7FF0081C9E}"/>
              </a:ext>
            </a:extLst>
          </p:cNvPr>
          <p:cNvSpPr txBox="1">
            <a:spLocks/>
          </p:cNvSpPr>
          <p:nvPr/>
        </p:nvSpPr>
        <p:spPr bwMode="auto">
          <a:xfrm>
            <a:off x="719138" y="1227335"/>
            <a:ext cx="1037656" cy="6369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 kern="1200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9pPr>
          </a:lstStyle>
          <a:p>
            <a:pPr>
              <a:defRPr/>
            </a:pPr>
            <a:r>
              <a:rPr lang="zh-TW" altLang="en-US" sz="2800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降溫</a:t>
            </a:r>
            <a:endParaRPr lang="zh-TW" altLang="en-US" sz="28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1" name="內容版面配置區 1">
            <a:extLst>
              <a:ext uri="{FF2B5EF4-FFF2-40B4-BE49-F238E27FC236}">
                <a16:creationId xmlns:a16="http://schemas.microsoft.com/office/drawing/2014/main" id="{D1D7E272-1F50-4BE5-8C7F-EE315BE16157}"/>
              </a:ext>
            </a:extLst>
          </p:cNvPr>
          <p:cNvPicPr>
            <a:picLocks noGrp="1"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0089" y="3905176"/>
            <a:ext cx="2939711" cy="2205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712637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內容版面配置區 2">
            <a:extLst>
              <a:ext uri="{FF2B5EF4-FFF2-40B4-BE49-F238E27FC236}">
                <a16:creationId xmlns:a16="http://schemas.microsoft.com/office/drawing/2014/main" id="{CC62E957-B971-4E70-BECD-8F5EF54F2E65}"/>
              </a:ext>
            </a:extLst>
          </p:cNvPr>
          <p:cNvPicPr>
            <a:picLocks noGrp="1"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0" y="4076330"/>
            <a:ext cx="2939711" cy="2205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FE542857-2121-4812-B6CE-8867317CE328}"/>
              </a:ext>
            </a:extLst>
          </p:cNvPr>
          <p:cNvSpPr txBox="1"/>
          <p:nvPr/>
        </p:nvSpPr>
        <p:spPr>
          <a:xfrm>
            <a:off x="724032" y="1864264"/>
            <a:ext cx="780878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切至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Vacuum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畫面 按下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Chamber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Standby</a:t>
            </a:r>
          </a:p>
          <a:p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     (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關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ATGV=&gt;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關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Gauge=&gt;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關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CRYO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Valve)</a:t>
            </a:r>
          </a:p>
          <a:p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2.   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再按下</a:t>
            </a:r>
            <a:r>
              <a:rPr lang="en-US" altLang="zh-TW" dirty="0" err="1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Source&amp;Beamline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dirty="0" err="1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Daul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Standby</a:t>
            </a:r>
          </a:p>
          <a:p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     (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關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BLGV=&gt;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關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Gauge=&gt;TURBO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降速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)</a:t>
            </a:r>
          </a:p>
          <a:p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     此時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PUMP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還是抽著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TURBO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的</a:t>
            </a: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3.   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等待降溫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&amp;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降速</a:t>
            </a: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9" name="標題 1">
            <a:extLst>
              <a:ext uri="{FF2B5EF4-FFF2-40B4-BE49-F238E27FC236}">
                <a16:creationId xmlns:a16="http://schemas.microsoft.com/office/drawing/2014/main" id="{52E65C01-B08A-4637-9CE0-45DCC366588C}"/>
              </a:ext>
            </a:extLst>
          </p:cNvPr>
          <p:cNvSpPr txBox="1">
            <a:spLocks/>
          </p:cNvSpPr>
          <p:nvPr/>
        </p:nvSpPr>
        <p:spPr bwMode="auto">
          <a:xfrm>
            <a:off x="719138" y="1227335"/>
            <a:ext cx="1037656" cy="6369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 kern="1200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9pPr>
          </a:lstStyle>
          <a:p>
            <a:pPr>
              <a:defRPr/>
            </a:pPr>
            <a:r>
              <a:rPr lang="en-US" altLang="zh-TW" sz="2800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Vent</a:t>
            </a:r>
            <a:endParaRPr lang="zh-TW" altLang="en-US" sz="28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8122326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6EDFAFE2-566F-4F22-878C-ED93A3916E22}"/>
              </a:ext>
            </a:extLst>
          </p:cNvPr>
          <p:cNvSpPr txBox="1"/>
          <p:nvPr/>
        </p:nvSpPr>
        <p:spPr>
          <a:xfrm>
            <a:off x="724032" y="1864264"/>
            <a:ext cx="7808780" cy="193899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zh-TW" altLang="en-US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開門</a:t>
            </a:r>
            <a:endParaRPr lang="zh-TW" altLang="en-US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關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Gas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手動閥</a:t>
            </a: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卸下上方抽氣管</a:t>
            </a: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pic>
        <p:nvPicPr>
          <p:cNvPr id="5" name="內容版面配置區 1">
            <a:extLst>
              <a:ext uri="{FF2B5EF4-FFF2-40B4-BE49-F238E27FC236}">
                <a16:creationId xmlns:a16="http://schemas.microsoft.com/office/drawing/2014/main" id="{636F8212-7933-4DB8-894F-0A63AB7F03E2}"/>
              </a:ext>
            </a:extLst>
          </p:cNvPr>
          <p:cNvPicPr>
            <a:picLocks noGrp="1"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1976" y="3899750"/>
            <a:ext cx="2940048" cy="2205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內容版面配置區 1">
            <a:extLst>
              <a:ext uri="{FF2B5EF4-FFF2-40B4-BE49-F238E27FC236}">
                <a16:creationId xmlns:a16="http://schemas.microsoft.com/office/drawing/2014/main" id="{94F3CA3B-9EEC-4C01-8F79-CBDEC2359441}"/>
              </a:ext>
            </a:extLst>
          </p:cNvPr>
          <p:cNvPicPr>
            <a:picLocks noGrp="1"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413" y="3899750"/>
            <a:ext cx="2940049" cy="2205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內容版面配置區 1">
            <a:extLst>
              <a:ext uri="{FF2B5EF4-FFF2-40B4-BE49-F238E27FC236}">
                <a16:creationId xmlns:a16="http://schemas.microsoft.com/office/drawing/2014/main" id="{7E169321-758F-4267-AFE1-4FA59C6D6D8B}"/>
              </a:ext>
            </a:extLst>
          </p:cNvPr>
          <p:cNvPicPr>
            <a:picLocks noGrp="1"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3539" y="3902047"/>
            <a:ext cx="2940048" cy="22027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348623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306B5299-9F20-4912-82A5-6ECD6C18EC04}"/>
              </a:ext>
            </a:extLst>
          </p:cNvPr>
          <p:cNvSpPr txBox="1"/>
          <p:nvPr/>
        </p:nvSpPr>
        <p:spPr>
          <a:xfrm>
            <a:off x="724032" y="1864264"/>
            <a:ext cx="780878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將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N</a:t>
            </a:r>
            <a:r>
              <a:rPr lang="en-US" altLang="zh-TW" sz="18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2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手動閥轉開 對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Source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做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Purge(2TV2) 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抽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(</a:t>
            </a:r>
            <a:r>
              <a:rPr lang="en-US" altLang="zh-TW" dirty="0" err="1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Forline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)x3</a:t>
            </a:r>
          </a:p>
          <a:p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    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(purge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到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+1 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抽到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-1)</a:t>
            </a:r>
          </a:p>
          <a:p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     最後</a:t>
            </a:r>
            <a:r>
              <a:rPr lang="en-US" altLang="zh-TW" dirty="0" err="1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Forline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和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N</a:t>
            </a:r>
            <a:r>
              <a:rPr lang="en-US" altLang="zh-TW" sz="18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2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都關起來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(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包含手動閥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)</a:t>
            </a:r>
          </a:p>
          <a:p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2.   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關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Source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水的手動閥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(</a:t>
            </a:r>
            <a:r>
              <a:rPr lang="zh-TW" altLang="en-US" dirty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先關入水 再關出水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)</a:t>
            </a:r>
          </a:p>
          <a:p>
            <a:pPr marL="457200" indent="-457200">
              <a:buFont typeface="+mj-lt"/>
              <a:buAutoNum type="arabicPeriod"/>
            </a:pP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pic>
        <p:nvPicPr>
          <p:cNvPr id="5" name="內容版面配置區 1">
            <a:extLst>
              <a:ext uri="{FF2B5EF4-FFF2-40B4-BE49-F238E27FC236}">
                <a16:creationId xmlns:a16="http://schemas.microsoft.com/office/drawing/2014/main" id="{A9814EC2-B1F2-46F1-A42E-EA82659C6424}"/>
              </a:ext>
            </a:extLst>
          </p:cNvPr>
          <p:cNvPicPr>
            <a:picLocks noGrp="1"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3905175"/>
            <a:ext cx="2940049" cy="2205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內容版面配置區 1">
            <a:extLst>
              <a:ext uri="{FF2B5EF4-FFF2-40B4-BE49-F238E27FC236}">
                <a16:creationId xmlns:a16="http://schemas.microsoft.com/office/drawing/2014/main" id="{5188D40B-5431-4075-B4B7-17741834276D}"/>
              </a:ext>
            </a:extLst>
          </p:cNvPr>
          <p:cNvPicPr>
            <a:picLocks noGrp="1"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8553" y="3905175"/>
            <a:ext cx="2940048" cy="2205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238016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內容版面配置區 1">
            <a:extLst>
              <a:ext uri="{FF2B5EF4-FFF2-40B4-BE49-F238E27FC236}">
                <a16:creationId xmlns:a16="http://schemas.microsoft.com/office/drawing/2014/main" id="{5CA368A4-53B6-4DC8-8EE7-22EC83C658A7}"/>
              </a:ext>
            </a:extLst>
          </p:cNvPr>
          <p:cNvPicPr>
            <a:picLocks noGrp="1"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737" y="3905173"/>
            <a:ext cx="2939711" cy="2205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61119227-B195-43D6-AF19-EAE510B0F34A}"/>
              </a:ext>
            </a:extLst>
          </p:cNvPr>
          <p:cNvSpPr txBox="1"/>
          <p:nvPr/>
        </p:nvSpPr>
        <p:spPr>
          <a:xfrm>
            <a:off x="724032" y="1864264"/>
            <a:ext cx="780878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拆除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Source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周圍管線</a:t>
            </a: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將固定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Source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的用一字轉開</a:t>
            </a: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卸下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Source (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用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Low Vacuum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吸著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)</a:t>
            </a:r>
          </a:p>
          <a:p>
            <a:pPr marL="457200" indent="-457200">
              <a:buFont typeface="+mj-lt"/>
              <a:buAutoNum type="arabicPeriod"/>
            </a:pP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檢查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Flange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上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O-Ring (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尤其是凹槽處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)</a:t>
            </a:r>
          </a:p>
          <a:p>
            <a:pPr marL="457200" indent="-457200">
              <a:buFont typeface="+mj-lt"/>
              <a:buAutoNum type="arabicPeriod"/>
            </a:pP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將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Check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好的備品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Source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裝上 用一字轉回固定鎖</a:t>
            </a: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pic>
        <p:nvPicPr>
          <p:cNvPr id="7" name="內容版面配置區 2">
            <a:extLst>
              <a:ext uri="{FF2B5EF4-FFF2-40B4-BE49-F238E27FC236}">
                <a16:creationId xmlns:a16="http://schemas.microsoft.com/office/drawing/2014/main" id="{D0FD2AC9-3026-47A3-AE3E-DCFEF587874B}"/>
              </a:ext>
            </a:extLst>
          </p:cNvPr>
          <p:cNvPicPr>
            <a:picLocks noGrp="1"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8552" y="3905173"/>
            <a:ext cx="2939711" cy="2205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橢圓 9">
            <a:extLst>
              <a:ext uri="{FF2B5EF4-FFF2-40B4-BE49-F238E27FC236}">
                <a16:creationId xmlns:a16="http://schemas.microsoft.com/office/drawing/2014/main" id="{58E34FF5-8B18-4CDA-A063-240C2784F3C8}"/>
              </a:ext>
            </a:extLst>
          </p:cNvPr>
          <p:cNvSpPr/>
          <p:nvPr/>
        </p:nvSpPr>
        <p:spPr bwMode="auto">
          <a:xfrm>
            <a:off x="6324600" y="5334000"/>
            <a:ext cx="228600" cy="228600"/>
          </a:xfrm>
          <a:prstGeom prst="ellipse">
            <a:avLst/>
          </a:prstGeom>
          <a:noFill/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2" name="橢圓 11">
            <a:extLst>
              <a:ext uri="{FF2B5EF4-FFF2-40B4-BE49-F238E27FC236}">
                <a16:creationId xmlns:a16="http://schemas.microsoft.com/office/drawing/2014/main" id="{D9327C72-ACE7-4BD5-85DB-E487AF823D6F}"/>
              </a:ext>
            </a:extLst>
          </p:cNvPr>
          <p:cNvSpPr/>
          <p:nvPr/>
        </p:nvSpPr>
        <p:spPr bwMode="auto">
          <a:xfrm>
            <a:off x="2057400" y="5037940"/>
            <a:ext cx="381000" cy="372259"/>
          </a:xfrm>
          <a:prstGeom prst="ellipse">
            <a:avLst/>
          </a:prstGeom>
          <a:noFill/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3" name="橢圓 12">
            <a:extLst>
              <a:ext uri="{FF2B5EF4-FFF2-40B4-BE49-F238E27FC236}">
                <a16:creationId xmlns:a16="http://schemas.microsoft.com/office/drawing/2014/main" id="{637B0658-C510-43B5-BB85-6B5409B34022}"/>
              </a:ext>
            </a:extLst>
          </p:cNvPr>
          <p:cNvSpPr/>
          <p:nvPr/>
        </p:nvSpPr>
        <p:spPr bwMode="auto">
          <a:xfrm>
            <a:off x="2819400" y="4622796"/>
            <a:ext cx="381000" cy="372259"/>
          </a:xfrm>
          <a:prstGeom prst="ellipse">
            <a:avLst/>
          </a:prstGeom>
          <a:noFill/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83327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>
            <a:extLst>
              <a:ext uri="{FF2B5EF4-FFF2-40B4-BE49-F238E27FC236}">
                <a16:creationId xmlns:a16="http://schemas.microsoft.com/office/drawing/2014/main" id="{FCA48245-A404-4FAA-9389-E0C9209743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399" y="3905175"/>
            <a:ext cx="2939711" cy="2205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8EB6125C-BE30-4512-97E8-9D7CCA2F0C47}"/>
              </a:ext>
            </a:extLst>
          </p:cNvPr>
          <p:cNvSpPr txBox="1"/>
          <p:nvPr/>
        </p:nvSpPr>
        <p:spPr>
          <a:xfrm>
            <a:off x="724032" y="1864264"/>
            <a:ext cx="780878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將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Source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上管路裝回</a:t>
            </a: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開始建真空</a:t>
            </a: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先開</a:t>
            </a:r>
            <a:r>
              <a:rPr lang="en-US" altLang="zh-TW" dirty="0" err="1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Forline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將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Source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&amp;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Beamline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抽到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-1 or 0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左右</a:t>
            </a: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    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(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兩者真空值差距不要太大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)</a:t>
            </a:r>
          </a:p>
          <a:p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4.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  再按下 </a:t>
            </a:r>
            <a:r>
              <a:rPr lang="en-US" altLang="zh-TW" dirty="0" err="1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Daul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HI VAC</a:t>
            </a:r>
          </a:p>
          <a:p>
            <a:pPr marL="457200" indent="-457200">
              <a:buFont typeface="+mj-lt"/>
              <a:buAutoNum type="arabicPeriod"/>
            </a:pP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7" name="標題 1">
            <a:extLst>
              <a:ext uri="{FF2B5EF4-FFF2-40B4-BE49-F238E27FC236}">
                <a16:creationId xmlns:a16="http://schemas.microsoft.com/office/drawing/2014/main" id="{67B1818B-0740-4B10-94BC-B9F7D7DCEF73}"/>
              </a:ext>
            </a:extLst>
          </p:cNvPr>
          <p:cNvSpPr txBox="1">
            <a:spLocks/>
          </p:cNvSpPr>
          <p:nvPr/>
        </p:nvSpPr>
        <p:spPr bwMode="auto">
          <a:xfrm>
            <a:off x="719138" y="1227335"/>
            <a:ext cx="1262062" cy="6369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 kern="1200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9pPr>
          </a:lstStyle>
          <a:p>
            <a:pPr>
              <a:defRPr/>
            </a:pPr>
            <a:r>
              <a:rPr lang="zh-TW" altLang="en-US" sz="2800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建真空</a:t>
            </a:r>
            <a:endParaRPr lang="zh-TW" altLang="en-US" sz="28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9" name="內容版面配置區 2">
            <a:extLst>
              <a:ext uri="{FF2B5EF4-FFF2-40B4-BE49-F238E27FC236}">
                <a16:creationId xmlns:a16="http://schemas.microsoft.com/office/drawing/2014/main" id="{D98BC665-E83F-45A7-9384-E308DDEC29B3}"/>
              </a:ext>
            </a:extLst>
          </p:cNvPr>
          <p:cNvPicPr>
            <a:picLocks noGrp="1"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1161" y="3905174"/>
            <a:ext cx="2939711" cy="2205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036354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49B414-CF96-10FA-EAF1-C1F860DC5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138" y="762000"/>
            <a:ext cx="7813675" cy="1143000"/>
          </a:xfrm>
        </p:spPr>
        <p:txBody>
          <a:bodyPr/>
          <a:lstStyle/>
          <a:p>
            <a:pPr>
              <a:defRPr/>
            </a:pP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目錄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5974D04-BB62-0999-15A9-E4BFE2FC56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  <a:defRPr/>
            </a:pPr>
            <a:r>
              <a:rPr lang="en-US" altLang="zh-TW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PM</a:t>
            </a:r>
            <a:r>
              <a:rPr lang="zh-TW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前準備工具</a:t>
            </a:r>
            <a:endParaRPr lang="en-US" altLang="zh-TW" sz="2400" b="1" dirty="0">
              <a:solidFill>
                <a:schemeClr val="tx1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>
              <a:buFont typeface="+mj-lt"/>
              <a:buAutoNum type="arabicPeriod"/>
              <a:defRPr/>
            </a:pPr>
            <a:r>
              <a:rPr lang="en-US" altLang="zh-TW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E500</a:t>
            </a:r>
            <a:r>
              <a:rPr lang="zh-TW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WPM</a:t>
            </a:r>
          </a:p>
          <a:p>
            <a:pPr>
              <a:buFont typeface="+mj-lt"/>
              <a:buAutoNum type="arabicPeriod"/>
              <a:defRPr/>
            </a:pPr>
            <a:r>
              <a:rPr lang="en-US" altLang="zh-TW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VIISION</a:t>
            </a:r>
            <a:r>
              <a:rPr lang="zh-TW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sz="2400" b="1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SPM</a:t>
            </a:r>
          </a:p>
          <a:p>
            <a:pPr>
              <a:buFont typeface="+mj-lt"/>
              <a:buAutoNum type="arabicPeriod"/>
              <a:defRPr/>
            </a:pPr>
            <a:endParaRPr lang="en-US" altLang="zh-TW" sz="2400" b="1" dirty="0">
              <a:solidFill>
                <a:schemeClr val="tx1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>
              <a:buFont typeface="+mj-lt"/>
              <a:buAutoNum type="arabicPeriod"/>
              <a:defRPr/>
            </a:pP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endParaRPr lang="zh-TW" alt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內容版面配置區 1">
            <a:extLst>
              <a:ext uri="{FF2B5EF4-FFF2-40B4-BE49-F238E27FC236}">
                <a16:creationId xmlns:a16="http://schemas.microsoft.com/office/drawing/2014/main" id="{1DAF88A3-BECC-40C8-8BEA-A53E47C6D83F}"/>
              </a:ext>
            </a:extLst>
          </p:cNvPr>
          <p:cNvPicPr>
            <a:picLocks noGrp="1"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8215" y="3905174"/>
            <a:ext cx="2939710" cy="2205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內容版面配置區 1">
            <a:extLst>
              <a:ext uri="{FF2B5EF4-FFF2-40B4-BE49-F238E27FC236}">
                <a16:creationId xmlns:a16="http://schemas.microsoft.com/office/drawing/2014/main" id="{7E169321-758F-4267-AFE1-4FA59C6D6D8B}"/>
              </a:ext>
            </a:extLst>
          </p:cNvPr>
          <p:cNvPicPr>
            <a:picLocks noGrp="1"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7400" y="609600"/>
            <a:ext cx="2939709" cy="2205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內容版面配置區 1">
            <a:extLst>
              <a:ext uri="{FF2B5EF4-FFF2-40B4-BE49-F238E27FC236}">
                <a16:creationId xmlns:a16="http://schemas.microsoft.com/office/drawing/2014/main" id="{220F3392-583D-4F55-90D2-3E5533AA7161}"/>
              </a:ext>
            </a:extLst>
          </p:cNvPr>
          <p:cNvPicPr>
            <a:picLocks noGrp="1"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399" y="3905175"/>
            <a:ext cx="2939710" cy="2205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9724F0CA-1CBE-4897-8CE1-7463F230A8B5}"/>
              </a:ext>
            </a:extLst>
          </p:cNvPr>
          <p:cNvSpPr txBox="1"/>
          <p:nvPr/>
        </p:nvSpPr>
        <p:spPr>
          <a:xfrm>
            <a:off x="724032" y="1864264"/>
            <a:ext cx="780878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把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Gas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手動閥打開</a:t>
            </a: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開水閥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(</a:t>
            </a:r>
            <a:r>
              <a:rPr lang="zh-TW" altLang="en-US" dirty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先開出水 再開入水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)</a:t>
            </a:r>
          </a:p>
          <a:p>
            <a:pPr marL="457200" indent="-457200">
              <a:buFont typeface="+mj-lt"/>
              <a:buAutoNum type="arabicPeriod"/>
            </a:pP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抽氣管裝上</a:t>
            </a: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關門 將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ACCEL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HV&amp;AUX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HV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一起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ON</a:t>
            </a:r>
          </a:p>
          <a:p>
            <a:pPr marL="457200" indent="-457200">
              <a:buFont typeface="+mj-lt"/>
              <a:buAutoNum type="arabicPeriod"/>
            </a:pP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即可開始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Tune Beam</a:t>
            </a:r>
          </a:p>
        </p:txBody>
      </p:sp>
    </p:spTree>
    <p:extLst>
      <p:ext uri="{BB962C8B-B14F-4D97-AF65-F5344CB8AC3E}">
        <p14:creationId xmlns:p14="http://schemas.microsoft.com/office/powerpoint/2010/main" val="1707582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1">
            <a:extLst>
              <a:ext uri="{FF2B5EF4-FFF2-40B4-BE49-F238E27FC236}">
                <a16:creationId xmlns:a16="http://schemas.microsoft.com/office/drawing/2014/main" id="{E3B24EE5-CF2F-508F-7627-F62346F56779}"/>
              </a:ext>
            </a:extLst>
          </p:cNvPr>
          <p:cNvSpPr txBox="1">
            <a:spLocks/>
          </p:cNvSpPr>
          <p:nvPr/>
        </p:nvSpPr>
        <p:spPr bwMode="auto">
          <a:xfrm>
            <a:off x="719138" y="620363"/>
            <a:ext cx="7813675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 kern="1200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9pPr>
          </a:lstStyle>
          <a:p>
            <a:pPr>
              <a:defRPr/>
            </a:pPr>
            <a:r>
              <a:rPr lang="en-US" altLang="zh-TW" sz="3600" b="1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PM</a:t>
            </a:r>
            <a:r>
              <a:rPr lang="zh-TW" altLang="en-US" sz="3600" b="1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前準備工具</a:t>
            </a:r>
            <a:endParaRPr lang="zh-TW" altLang="en-US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CD5C23B5-A622-88DA-83F0-A4F4FEB05DED}"/>
              </a:ext>
            </a:extLst>
          </p:cNvPr>
          <p:cNvSpPr txBox="1"/>
          <p:nvPr/>
        </p:nvSpPr>
        <p:spPr>
          <a:xfrm>
            <a:off x="719138" y="1864264"/>
            <a:ext cx="37338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工具箱</a:t>
            </a: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H</a:t>
            </a:r>
            <a:r>
              <a:rPr lang="en-US" altLang="zh-TW" sz="18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2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O</a:t>
            </a:r>
            <a:r>
              <a:rPr lang="en-US" altLang="zh-TW" sz="18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2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IPA</a:t>
            </a:r>
          </a:p>
          <a:p>
            <a:pPr marL="457200" indent="-457200">
              <a:buFont typeface="+mj-lt"/>
              <a:buAutoNum type="arabicPeriod"/>
            </a:pP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小白布</a:t>
            </a: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夾鏈袋</a:t>
            </a: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防酸手套</a:t>
            </a: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Low Vacuum</a:t>
            </a:r>
          </a:p>
          <a:p>
            <a:pPr marL="457200" indent="-457200">
              <a:buFont typeface="+mj-lt"/>
              <a:buAutoNum type="arabicPeriod"/>
            </a:pP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警示牌</a:t>
            </a:r>
          </a:p>
        </p:txBody>
      </p:sp>
      <p:sp>
        <p:nvSpPr>
          <p:cNvPr id="4" name="標題 1">
            <a:extLst>
              <a:ext uri="{FF2B5EF4-FFF2-40B4-BE49-F238E27FC236}">
                <a16:creationId xmlns:a16="http://schemas.microsoft.com/office/drawing/2014/main" id="{2E8819C0-6723-4622-926D-A21B714A81F8}"/>
              </a:ext>
            </a:extLst>
          </p:cNvPr>
          <p:cNvSpPr txBox="1">
            <a:spLocks/>
          </p:cNvSpPr>
          <p:nvPr/>
        </p:nvSpPr>
        <p:spPr bwMode="auto">
          <a:xfrm>
            <a:off x="719138" y="762000"/>
            <a:ext cx="7813675" cy="4787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 kern="1200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9pPr>
          </a:lstStyle>
          <a:p>
            <a:pPr>
              <a:defRPr/>
            </a:pPr>
            <a:endParaRPr lang="zh-TW" altLang="en-US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6534922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>
            <a:extLst>
              <a:ext uri="{FF2B5EF4-FFF2-40B4-BE49-F238E27FC236}">
                <a16:creationId xmlns:a16="http://schemas.microsoft.com/office/drawing/2014/main" id="{087FA736-F8B3-80DB-FC1A-B6EF934F15B9}"/>
              </a:ext>
            </a:extLst>
          </p:cNvPr>
          <p:cNvSpPr txBox="1"/>
          <p:nvPr/>
        </p:nvSpPr>
        <p:spPr>
          <a:xfrm>
            <a:off x="714941" y="2487801"/>
            <a:ext cx="187166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前段</a:t>
            </a: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GAS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FIL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ARC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EXT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MAG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AMU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     </a:t>
            </a: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OFF</a:t>
            </a:r>
          </a:p>
          <a:p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12" name="標題 1">
            <a:extLst>
              <a:ext uri="{FF2B5EF4-FFF2-40B4-BE49-F238E27FC236}">
                <a16:creationId xmlns:a16="http://schemas.microsoft.com/office/drawing/2014/main" id="{DA07967B-1A37-D92D-41F7-A6C2D3039925}"/>
              </a:ext>
            </a:extLst>
          </p:cNvPr>
          <p:cNvSpPr txBox="1">
            <a:spLocks/>
          </p:cNvSpPr>
          <p:nvPr/>
        </p:nvSpPr>
        <p:spPr bwMode="auto">
          <a:xfrm>
            <a:off x="719138" y="762000"/>
            <a:ext cx="7813675" cy="4787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 kern="1200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9pPr>
          </a:lstStyle>
          <a:p>
            <a:pPr>
              <a:defRPr/>
            </a:pPr>
            <a:r>
              <a:rPr lang="en-US" altLang="zh-TW" sz="3600" b="1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E500WPM</a:t>
            </a:r>
            <a:endParaRPr lang="zh-TW" altLang="en-US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D48E5BE5-0693-15A1-034B-AB6E1FD70EB3}"/>
              </a:ext>
            </a:extLst>
          </p:cNvPr>
          <p:cNvSpPr txBox="1"/>
          <p:nvPr/>
        </p:nvSpPr>
        <p:spPr>
          <a:xfrm>
            <a:off x="2966505" y="2487801"/>
            <a:ext cx="204016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後段</a:t>
            </a: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ACC</a:t>
            </a:r>
          </a:p>
          <a:p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降到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0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並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OFF</a:t>
            </a:r>
          </a:p>
          <a:p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其餘直接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OFF</a:t>
            </a:r>
          </a:p>
        </p:txBody>
      </p:sp>
      <p:grpSp>
        <p:nvGrpSpPr>
          <p:cNvPr id="4" name="群組 3">
            <a:extLst>
              <a:ext uri="{FF2B5EF4-FFF2-40B4-BE49-F238E27FC236}">
                <a16:creationId xmlns:a16="http://schemas.microsoft.com/office/drawing/2014/main" id="{C7647DCD-519B-7701-ABDE-F114E4AD9EB4}"/>
              </a:ext>
            </a:extLst>
          </p:cNvPr>
          <p:cNvGrpSpPr/>
          <p:nvPr/>
        </p:nvGrpSpPr>
        <p:grpSpPr>
          <a:xfrm>
            <a:off x="6303054" y="2560431"/>
            <a:ext cx="2687638" cy="2022418"/>
            <a:chOff x="6042593" y="1706042"/>
            <a:chExt cx="2696026" cy="2022418"/>
          </a:xfrm>
        </p:grpSpPr>
        <p:pic>
          <p:nvPicPr>
            <p:cNvPr id="9" name="圖片 4">
              <a:extLst>
                <a:ext uri="{FF2B5EF4-FFF2-40B4-BE49-F238E27FC236}">
                  <a16:creationId xmlns:a16="http://schemas.microsoft.com/office/drawing/2014/main" id="{92FD7524-DC65-3009-9999-FEAD9FD9A36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42593" y="1706042"/>
              <a:ext cx="2696026" cy="20224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6" name="矩形: 圓角 15">
              <a:extLst>
                <a:ext uri="{FF2B5EF4-FFF2-40B4-BE49-F238E27FC236}">
                  <a16:creationId xmlns:a16="http://schemas.microsoft.com/office/drawing/2014/main" id="{001914C3-E243-6994-5D20-78E2F83379A0}"/>
                </a:ext>
              </a:extLst>
            </p:cNvPr>
            <p:cNvSpPr/>
            <p:nvPr/>
          </p:nvSpPr>
          <p:spPr bwMode="auto">
            <a:xfrm>
              <a:off x="7315200" y="2098179"/>
              <a:ext cx="881062" cy="690735"/>
            </a:xfrm>
            <a:prstGeom prst="roundRect">
              <a:avLst/>
            </a:prstGeom>
            <a:noFill/>
            <a:ln w="381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TW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7" name="矩形: 圓角 16">
              <a:extLst>
                <a:ext uri="{FF2B5EF4-FFF2-40B4-BE49-F238E27FC236}">
                  <a16:creationId xmlns:a16="http://schemas.microsoft.com/office/drawing/2014/main" id="{AF21EBA8-5978-BD77-D4C5-B23D083E4D3B}"/>
                </a:ext>
              </a:extLst>
            </p:cNvPr>
            <p:cNvSpPr/>
            <p:nvPr/>
          </p:nvSpPr>
          <p:spPr bwMode="auto">
            <a:xfrm>
              <a:off x="6053051" y="2098179"/>
              <a:ext cx="881062" cy="1562682"/>
            </a:xfrm>
            <a:prstGeom prst="roundRect">
              <a:avLst/>
            </a:prstGeom>
            <a:noFill/>
            <a:ln w="381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TW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27CEA1A2-4317-196C-BC3F-C2BE722AF1BC}"/>
              </a:ext>
            </a:extLst>
          </p:cNvPr>
          <p:cNvSpPr txBox="1"/>
          <p:nvPr/>
        </p:nvSpPr>
        <p:spPr>
          <a:xfrm>
            <a:off x="2966505" y="4343400"/>
            <a:ext cx="32773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SETUP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SUPPRESSION</a:t>
            </a:r>
          </a:p>
          <a:p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FOCUS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SUPPRESSION</a:t>
            </a:r>
          </a:p>
          <a:p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OFF</a:t>
            </a: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87E1283C-5206-C715-E650-6176C496C947}"/>
              </a:ext>
            </a:extLst>
          </p:cNvPr>
          <p:cNvSpPr txBox="1">
            <a:spLocks/>
          </p:cNvSpPr>
          <p:nvPr/>
        </p:nvSpPr>
        <p:spPr bwMode="auto">
          <a:xfrm>
            <a:off x="719138" y="1227335"/>
            <a:ext cx="1037656" cy="6369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 kern="1200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9pPr>
          </a:lstStyle>
          <a:p>
            <a:pPr>
              <a:defRPr/>
            </a:pPr>
            <a:r>
              <a:rPr lang="zh-TW" altLang="en-US" sz="2800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降溫</a:t>
            </a:r>
            <a:endParaRPr lang="zh-TW" altLang="en-US" sz="28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13" name="群組 12">
            <a:extLst>
              <a:ext uri="{FF2B5EF4-FFF2-40B4-BE49-F238E27FC236}">
                <a16:creationId xmlns:a16="http://schemas.microsoft.com/office/drawing/2014/main" id="{5B1E85C5-9035-83A9-551E-12CC5BFC1270}"/>
              </a:ext>
            </a:extLst>
          </p:cNvPr>
          <p:cNvGrpSpPr/>
          <p:nvPr/>
        </p:nvGrpSpPr>
        <p:grpSpPr>
          <a:xfrm>
            <a:off x="6303054" y="471678"/>
            <a:ext cx="2687638" cy="2016125"/>
            <a:chOff x="2899663" y="1709188"/>
            <a:chExt cx="2687638" cy="2016125"/>
          </a:xfrm>
        </p:grpSpPr>
        <p:pic>
          <p:nvPicPr>
            <p:cNvPr id="8" name="圖片 3">
              <a:extLst>
                <a:ext uri="{FF2B5EF4-FFF2-40B4-BE49-F238E27FC236}">
                  <a16:creationId xmlns:a16="http://schemas.microsoft.com/office/drawing/2014/main" id="{8473D2AE-096D-6ACE-D28B-8A9DB53CB4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99663" y="1709188"/>
              <a:ext cx="2687638" cy="2016125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矩形: 圓角 4">
              <a:extLst>
                <a:ext uri="{FF2B5EF4-FFF2-40B4-BE49-F238E27FC236}">
                  <a16:creationId xmlns:a16="http://schemas.microsoft.com/office/drawing/2014/main" id="{7D42DC13-F26D-23CE-EBF3-0C05E2ECBD74}"/>
                </a:ext>
              </a:extLst>
            </p:cNvPr>
            <p:cNvSpPr/>
            <p:nvPr/>
          </p:nvSpPr>
          <p:spPr bwMode="auto">
            <a:xfrm>
              <a:off x="3088874" y="2174346"/>
              <a:ext cx="881062" cy="1254654"/>
            </a:xfrm>
            <a:prstGeom prst="roundRect">
              <a:avLst/>
            </a:prstGeom>
            <a:noFill/>
            <a:ln w="381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TW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  <p:sp>
          <p:nvSpPr>
            <p:cNvPr id="11" name="矩形: 圓角 10">
              <a:extLst>
                <a:ext uri="{FF2B5EF4-FFF2-40B4-BE49-F238E27FC236}">
                  <a16:creationId xmlns:a16="http://schemas.microsoft.com/office/drawing/2014/main" id="{98A326DA-0197-7D65-6C13-11A311471BFD}"/>
                </a:ext>
              </a:extLst>
            </p:cNvPr>
            <p:cNvSpPr/>
            <p:nvPr/>
          </p:nvSpPr>
          <p:spPr bwMode="auto">
            <a:xfrm>
              <a:off x="4248545" y="2174346"/>
              <a:ext cx="780655" cy="1143000"/>
            </a:xfrm>
            <a:prstGeom prst="roundRect">
              <a:avLst/>
            </a:prstGeom>
            <a:noFill/>
            <a:ln w="381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TW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grpSp>
        <p:nvGrpSpPr>
          <p:cNvPr id="19" name="群組 18">
            <a:extLst>
              <a:ext uri="{FF2B5EF4-FFF2-40B4-BE49-F238E27FC236}">
                <a16:creationId xmlns:a16="http://schemas.microsoft.com/office/drawing/2014/main" id="{13F62D00-4C59-65CF-A119-30BBB666793B}"/>
              </a:ext>
            </a:extLst>
          </p:cNvPr>
          <p:cNvGrpSpPr/>
          <p:nvPr/>
        </p:nvGrpSpPr>
        <p:grpSpPr>
          <a:xfrm>
            <a:off x="6303054" y="4655477"/>
            <a:ext cx="2687638" cy="2016125"/>
            <a:chOff x="6101814" y="4157112"/>
            <a:chExt cx="2636805" cy="1976381"/>
          </a:xfrm>
        </p:grpSpPr>
        <p:pic>
          <p:nvPicPr>
            <p:cNvPr id="10" name="圖片 5">
              <a:extLst>
                <a:ext uri="{FF2B5EF4-FFF2-40B4-BE49-F238E27FC236}">
                  <a16:creationId xmlns:a16="http://schemas.microsoft.com/office/drawing/2014/main" id="{C12BC4EF-9DDF-E76C-6725-BC4ECE2592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01814" y="4157112"/>
              <a:ext cx="2636805" cy="1976381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矩形: 圓角 14">
              <a:extLst>
                <a:ext uri="{FF2B5EF4-FFF2-40B4-BE49-F238E27FC236}">
                  <a16:creationId xmlns:a16="http://schemas.microsoft.com/office/drawing/2014/main" id="{E8B19D22-55A7-4A8A-B4F1-0B32E1C9493D}"/>
                </a:ext>
              </a:extLst>
            </p:cNvPr>
            <p:cNvSpPr/>
            <p:nvPr/>
          </p:nvSpPr>
          <p:spPr bwMode="auto">
            <a:xfrm>
              <a:off x="6245167" y="5810325"/>
              <a:ext cx="1545518" cy="285675"/>
            </a:xfrm>
            <a:prstGeom prst="roundRect">
              <a:avLst/>
            </a:prstGeom>
            <a:noFill/>
            <a:ln w="381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TW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MS PGothic" panose="020B0600070205080204" pitchFamily="34" charset="-128"/>
              </a:endParaRPr>
            </a:p>
          </p:txBody>
        </p:sp>
      </p:grpSp>
      <p:sp>
        <p:nvSpPr>
          <p:cNvPr id="3" name="文字方塊 2">
            <a:extLst>
              <a:ext uri="{FF2B5EF4-FFF2-40B4-BE49-F238E27FC236}">
                <a16:creationId xmlns:a16="http://schemas.microsoft.com/office/drawing/2014/main" id="{8C664AA0-6426-7F38-EAFA-8D0000EBC60A}"/>
              </a:ext>
            </a:extLst>
          </p:cNvPr>
          <p:cNvSpPr txBox="1"/>
          <p:nvPr/>
        </p:nvSpPr>
        <p:spPr>
          <a:xfrm>
            <a:off x="719138" y="1864264"/>
            <a:ext cx="24607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關掉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Gas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Valve</a:t>
            </a:r>
          </a:p>
        </p:txBody>
      </p:sp>
    </p:spTree>
    <p:extLst>
      <p:ext uri="{BB962C8B-B14F-4D97-AF65-F5344CB8AC3E}">
        <p14:creationId xmlns:p14="http://schemas.microsoft.com/office/powerpoint/2010/main" val="26218440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1">
            <a:extLst>
              <a:ext uri="{FF2B5EF4-FFF2-40B4-BE49-F238E27FC236}">
                <a16:creationId xmlns:a16="http://schemas.microsoft.com/office/drawing/2014/main" id="{435FF93D-980E-F107-3594-FC8B1AB1AD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3905177"/>
            <a:ext cx="2942160" cy="2205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圖片 2">
            <a:extLst>
              <a:ext uri="{FF2B5EF4-FFF2-40B4-BE49-F238E27FC236}">
                <a16:creationId xmlns:a16="http://schemas.microsoft.com/office/drawing/2014/main" id="{3C8FD461-F04C-F054-CD7B-498BEA3803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0138" y="3905178"/>
            <a:ext cx="2938462" cy="2205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圖片 1">
            <a:extLst>
              <a:ext uri="{FF2B5EF4-FFF2-40B4-BE49-F238E27FC236}">
                <a16:creationId xmlns:a16="http://schemas.microsoft.com/office/drawing/2014/main" id="{4EA48DCC-C150-C4EE-06F0-C6685911C9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4599" y="533400"/>
            <a:ext cx="2566791" cy="19247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EEF2988D-B3DC-3753-FE35-A924A5966745}"/>
              </a:ext>
            </a:extLst>
          </p:cNvPr>
          <p:cNvSpPr txBox="1"/>
          <p:nvPr/>
        </p:nvSpPr>
        <p:spPr>
          <a:xfrm>
            <a:off x="724032" y="1864264"/>
            <a:ext cx="664150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將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FARADAY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Initial</a:t>
            </a:r>
          </a:p>
          <a:p>
            <a:pPr marL="457200" indent="-457200">
              <a:buFont typeface="+mj-lt"/>
              <a:buAutoNum type="arabicPeriod"/>
            </a:pP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關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ISO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Valve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&amp;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CRYO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Valve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停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TURBO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關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Source\Beamline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dirty="0" err="1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Forline</a:t>
            </a: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按下停高壓按鈕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(HIGH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VOLTAGE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DISABLE)</a:t>
            </a:r>
          </a:p>
          <a:p>
            <a:pPr marL="457200" indent="-457200">
              <a:buFont typeface="+mj-lt"/>
              <a:buAutoNum type="arabicPeriod"/>
            </a:pP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8" name="標題 1">
            <a:extLst>
              <a:ext uri="{FF2B5EF4-FFF2-40B4-BE49-F238E27FC236}">
                <a16:creationId xmlns:a16="http://schemas.microsoft.com/office/drawing/2014/main" id="{00FC8DC1-6887-ADC5-4155-4C84F267212C}"/>
              </a:ext>
            </a:extLst>
          </p:cNvPr>
          <p:cNvSpPr txBox="1">
            <a:spLocks/>
          </p:cNvSpPr>
          <p:nvPr/>
        </p:nvSpPr>
        <p:spPr bwMode="auto">
          <a:xfrm>
            <a:off x="717740" y="1227335"/>
            <a:ext cx="3277392" cy="6369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 kern="1200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9pPr>
          </a:lstStyle>
          <a:p>
            <a:pPr>
              <a:defRPr/>
            </a:pPr>
            <a:r>
              <a:rPr lang="en-US" altLang="zh-TW" sz="2800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Initial &amp; Vent</a:t>
            </a:r>
            <a:endParaRPr lang="zh-TW" altLang="en-US" sz="28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90036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2">
            <a:extLst>
              <a:ext uri="{FF2B5EF4-FFF2-40B4-BE49-F238E27FC236}">
                <a16:creationId xmlns:a16="http://schemas.microsoft.com/office/drawing/2014/main" id="{E6840254-DDBA-DCF9-24E7-7A7D5B4E19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3905177"/>
            <a:ext cx="2942160" cy="2205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圖片 1">
            <a:extLst>
              <a:ext uri="{FF2B5EF4-FFF2-40B4-BE49-F238E27FC236}">
                <a16:creationId xmlns:a16="http://schemas.microsoft.com/office/drawing/2014/main" id="{E6D6BF63-87E3-2D94-26C4-02B0AECB84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6442" y="3905177"/>
            <a:ext cx="2938462" cy="2205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標題 1">
            <a:extLst>
              <a:ext uri="{FF2B5EF4-FFF2-40B4-BE49-F238E27FC236}">
                <a16:creationId xmlns:a16="http://schemas.microsoft.com/office/drawing/2014/main" id="{268E098B-DAB9-ECEC-FF5F-9AD59B56FCD5}"/>
              </a:ext>
            </a:extLst>
          </p:cNvPr>
          <p:cNvSpPr txBox="1">
            <a:spLocks/>
          </p:cNvSpPr>
          <p:nvPr/>
        </p:nvSpPr>
        <p:spPr bwMode="auto">
          <a:xfrm>
            <a:off x="719138" y="1232928"/>
            <a:ext cx="3277392" cy="6369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 kern="1200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64646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新細明體" panose="02020500000000000000" pitchFamily="18" charset="-120"/>
              </a:defRPr>
            </a:lvl9pPr>
          </a:lstStyle>
          <a:p>
            <a:pPr>
              <a:defRPr/>
            </a:pPr>
            <a:r>
              <a:rPr lang="en-US" altLang="zh-TW" sz="2800" dirty="0">
                <a:solidFill>
                  <a:schemeClr val="tx1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PM</a:t>
            </a:r>
            <a:endParaRPr lang="zh-TW" altLang="en-US" sz="28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AFFBC80A-07AF-1D8B-891D-577D3541F717}"/>
              </a:ext>
            </a:extLst>
          </p:cNvPr>
          <p:cNvSpPr txBox="1"/>
          <p:nvPr/>
        </p:nvSpPr>
        <p:spPr>
          <a:xfrm>
            <a:off x="719138" y="1864264"/>
            <a:ext cx="755590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打開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Terminal Door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使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Ground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Bar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掉下</a:t>
            </a: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拿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Ground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Bar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觸碰會碰到的可能有高壓的地方</a:t>
            </a: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檢查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TURBO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停止至燈滅</a:t>
            </a: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關上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Gas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手動閥</a:t>
            </a: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9016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2">
            <a:extLst>
              <a:ext uri="{FF2B5EF4-FFF2-40B4-BE49-F238E27FC236}">
                <a16:creationId xmlns:a16="http://schemas.microsoft.com/office/drawing/2014/main" id="{C3F066C6-82D9-1D9F-342B-0E993C761D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917" y="3905178"/>
            <a:ext cx="2942159" cy="22050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圖片 1">
            <a:extLst>
              <a:ext uri="{FF2B5EF4-FFF2-40B4-BE49-F238E27FC236}">
                <a16:creationId xmlns:a16="http://schemas.microsoft.com/office/drawing/2014/main" id="{B50EA404-FE8A-4066-961F-8EE288A5AB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3717" y="3907759"/>
            <a:ext cx="2936566" cy="22024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圖片 2">
            <a:extLst>
              <a:ext uri="{FF2B5EF4-FFF2-40B4-BE49-F238E27FC236}">
                <a16:creationId xmlns:a16="http://schemas.microsoft.com/office/drawing/2014/main" id="{360D89CA-3255-8372-0FCB-EE303D1D20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9924" y="3905178"/>
            <a:ext cx="2942159" cy="22050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94A7C375-8CE7-C36C-177D-A604458DD832}"/>
              </a:ext>
            </a:extLst>
          </p:cNvPr>
          <p:cNvSpPr txBox="1"/>
          <p:nvPr/>
        </p:nvSpPr>
        <p:spPr>
          <a:xfrm>
            <a:off x="719138" y="1143000"/>
            <a:ext cx="755590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等待降溫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&gt;30min</a:t>
            </a:r>
          </a:p>
          <a:p>
            <a:pPr marL="457200" indent="-457200">
              <a:buFont typeface="+mj-lt"/>
              <a:buAutoNum type="arabicPeriod"/>
            </a:pP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拆掉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Filament &amp; Cooling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Line</a:t>
            </a:r>
          </a:p>
          <a:p>
            <a:pPr marL="457200" indent="-457200">
              <a:buFont typeface="+mj-lt"/>
              <a:buAutoNum type="arabicPeriod"/>
            </a:pP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裝上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Low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Vacuum</a:t>
            </a:r>
          </a:p>
          <a:p>
            <a:pPr marL="457200" indent="-457200">
              <a:buFont typeface="+mj-lt"/>
              <a:buAutoNum type="arabicPeriod"/>
            </a:pP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拆掉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Gas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Line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使用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Low Vacuum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吸除殘餘氣體</a:t>
            </a: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61558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1">
            <a:extLst>
              <a:ext uri="{FF2B5EF4-FFF2-40B4-BE49-F238E27FC236}">
                <a16:creationId xmlns:a16="http://schemas.microsoft.com/office/drawing/2014/main" id="{DFB3596C-ECBB-7460-05EC-2768BD88B9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614" y="3911469"/>
            <a:ext cx="2938462" cy="2205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圖片 2">
            <a:extLst>
              <a:ext uri="{FF2B5EF4-FFF2-40B4-BE49-F238E27FC236}">
                <a16:creationId xmlns:a16="http://schemas.microsoft.com/office/drawing/2014/main" id="{672C6128-1D97-E26B-3C77-9B85F9DB3A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1699" y="3905178"/>
            <a:ext cx="2945854" cy="2205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圖片 4">
            <a:extLst>
              <a:ext uri="{FF2B5EF4-FFF2-40B4-BE49-F238E27FC236}">
                <a16:creationId xmlns:a16="http://schemas.microsoft.com/office/drawing/2014/main" id="{49384EBE-DC42-E537-C110-02A4606A66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1771" y="3905178"/>
            <a:ext cx="2938463" cy="2205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04E3A95B-A474-DE75-B901-69C75245E8F2}"/>
              </a:ext>
            </a:extLst>
          </p:cNvPr>
          <p:cNvSpPr txBox="1"/>
          <p:nvPr/>
        </p:nvSpPr>
        <p:spPr>
          <a:xfrm>
            <a:off x="719138" y="1143000"/>
            <a:ext cx="755590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卸下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Source</a:t>
            </a:r>
          </a:p>
          <a:p>
            <a:pPr marL="457200" indent="-457200">
              <a:buFont typeface="+mj-lt"/>
              <a:buAutoNum type="arabicPeriod"/>
            </a:pP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卸下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Flange</a:t>
            </a:r>
          </a:p>
          <a:p>
            <a:pPr marL="457200" indent="-457200">
              <a:buFont typeface="+mj-lt"/>
              <a:buAutoNum type="arabicPeriod"/>
            </a:pP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裝上抽氣罩</a:t>
            </a: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帶上防酸手套使用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H</a:t>
            </a:r>
            <a:r>
              <a:rPr lang="en-US" altLang="zh-TW" sz="18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2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O</a:t>
            </a:r>
            <a:r>
              <a:rPr lang="en-US" altLang="zh-TW" sz="16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2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及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IPA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擦拭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Bushing</a:t>
            </a:r>
          </a:p>
          <a:p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   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(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擦拭完的小白布手套反摺 放進夾鏈袋封好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)</a:t>
            </a:r>
          </a:p>
          <a:p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   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(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等待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10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分鐘以上 待下一步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)</a:t>
            </a:r>
          </a:p>
          <a:p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等待的過程中可以先將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Flange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拿去浸泡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H</a:t>
            </a:r>
            <a:r>
              <a:rPr lang="en-US" altLang="zh-TW" sz="18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2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O</a:t>
            </a:r>
            <a:r>
              <a:rPr lang="en-US" altLang="zh-TW" sz="18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2</a:t>
            </a:r>
          </a:p>
          <a:p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60548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8B4684B5-3C29-CED7-BAEF-760DC79D9C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2746" y="3905177"/>
            <a:ext cx="2945853" cy="2205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圖片 1">
            <a:extLst>
              <a:ext uri="{FF2B5EF4-FFF2-40B4-BE49-F238E27FC236}">
                <a16:creationId xmlns:a16="http://schemas.microsoft.com/office/drawing/2014/main" id="{3025C0C0-45BD-549B-3A24-59AFDA4512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1" y="3905177"/>
            <a:ext cx="2945854" cy="2205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A85419AC-7579-BB5A-6B99-D6CE0F64FA9B}"/>
              </a:ext>
            </a:extLst>
          </p:cNvPr>
          <p:cNvSpPr txBox="1"/>
          <p:nvPr/>
        </p:nvSpPr>
        <p:spPr>
          <a:xfrm>
            <a:off x="719138" y="1143000"/>
            <a:ext cx="755590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關閉左下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Power Supply</a:t>
            </a:r>
          </a:p>
          <a:p>
            <a:pPr marL="457200" indent="-457200">
              <a:buFont typeface="+mj-lt"/>
              <a:buAutoNum type="arabicPeriod"/>
            </a:pP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拆掉</a:t>
            </a:r>
            <a:r>
              <a:rPr lang="en-US" altLang="zh-TW" dirty="0" err="1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Eletrode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周圍的線 </a:t>
            </a: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卸下</a:t>
            </a:r>
            <a:r>
              <a:rPr lang="en-US" altLang="zh-TW" dirty="0" err="1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Eletrode</a:t>
            </a: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使用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Low Vacuum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吸掉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Chamber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裡的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Peeling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Check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及清潔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O-Ring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使用適量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Grease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裝回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</a:p>
          <a:p>
            <a:pPr marL="457200" indent="-457200">
              <a:buFont typeface="+mj-lt"/>
              <a:buAutoNum type="arabicPeriod"/>
            </a:pP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更換</a:t>
            </a:r>
            <a:r>
              <a:rPr lang="en-US" altLang="zh-TW" dirty="0" err="1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Eletrode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上的石墨 裝回</a:t>
            </a: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518216"/>
      </p:ext>
    </p:extLst>
  </p:cSld>
  <p:clrMapOvr>
    <a:masterClrMapping/>
  </p:clrMapOvr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Verdana"/>
        <a:ea typeface="新細明體"/>
        <a:cs typeface=""/>
      </a:majorFont>
      <a:minorFont>
        <a:latin typeface="Arial Unicode MS"/>
        <a:ea typeface="新細明體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zh-TW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MS PGothic" panose="020B0600070205080204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zh-TW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MS PGothic" panose="020B0600070205080204" pitchFamily="34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emplateUrl xmlns="http://schemas.microsoft.com/sharepoint/v3" xsi:nil="true"/>
    <ShowRepairView xmlns="http://schemas.microsoft.com/sharepoint/v3" xsi:nil="true"/>
    <ShowCombineView xmlns="http://schemas.microsoft.com/sharepoint/v3" xsi:nil="true"/>
    <xd_ProgID xmlns="http://schemas.microsoft.com/sharepoint/v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Form" ma:contentTypeID="0x010101007D10E3BF7F339F4197AC12702D94D274" ma:contentTypeVersion="5" ma:contentTypeDescription="Fill out this form." ma:contentTypeScope="" ma:versionID="efb71d147a206fcea9d2007784773a9d">
  <xsd:schema xmlns:xsd="http://www.w3.org/2001/XMLSchema" xmlns:xs="http://www.w3.org/2001/XMLSchema" xmlns:p="http://schemas.microsoft.com/office/2006/metadata/properties" xmlns:ns1="http://schemas.microsoft.com/sharepoint/v3" xmlns:ns2="6722b385-d310-4112-8019-bcb8a64a48c2" targetNamespace="http://schemas.microsoft.com/office/2006/metadata/properties" ma:root="true" ma:fieldsID="395d85e569fc21b4b1da6fc75170d72d" ns1:_="" ns2:_="">
    <xsd:import namespace="http://schemas.microsoft.com/sharepoint/v3"/>
    <xsd:import namespace="6722b385-d310-4112-8019-bcb8a64a48c2"/>
    <xsd:element name="properties">
      <xsd:complexType>
        <xsd:sequence>
          <xsd:element name="documentManagement">
            <xsd:complexType>
              <xsd:all>
                <xsd:element ref="ns1:ShowCombineView" minOccurs="0"/>
                <xsd:element ref="ns1:ShowRepairView" minOccurs="0"/>
                <xsd:element ref="ns1:TemplateUrl" minOccurs="0"/>
                <xsd:element ref="ns1:xd_ProgID" minOccurs="0"/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ShowCombineView" ma:index="8" nillable="true" ma:displayName="Show Combine View" ma:hidden="true" ma:internalName="ShowCombineView">
      <xsd:simpleType>
        <xsd:restriction base="dms:Text"/>
      </xsd:simpleType>
    </xsd:element>
    <xsd:element name="ShowRepairView" ma:index="10" nillable="true" ma:displayName="Show Repair View" ma:hidden="true" ma:internalName="ShowRepairView">
      <xsd:simpleType>
        <xsd:restriction base="dms:Text"/>
      </xsd:simpleType>
    </xsd:element>
    <xsd:element name="TemplateUrl" ma:index="11" nillable="true" ma:displayName="Template Link" ma:hidden="true" ma:internalName="TemplateUrl">
      <xsd:simpleType>
        <xsd:restriction base="dms:Text"/>
      </xsd:simpleType>
    </xsd:element>
    <xsd:element name="xd_ProgID" ma:index="12" nillable="true" ma:displayName="HTML File Link" ma:hidden="true" ma:internalName="xd_ProgID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722b385-d310-4112-8019-bcb8a64a48c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3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B99DD04-9BF9-45BE-9E95-EB9558A71297}">
  <ds:schemaRefs>
    <ds:schemaRef ds:uri="http://schemas.microsoft.com/office/2006/metadata/properties"/>
    <ds:schemaRef ds:uri="http://www.w3.org/2000/xmlns/"/>
    <ds:schemaRef ds:uri="http://schemas.microsoft.com/sharepoint/v3"/>
    <ds:schemaRef ds:uri="http://www.w3.org/2001/XMLSchema-instance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74994618-FF94-4E01-8442-FE1CE58E2F6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722b385-d310-4112-8019-bcb8a64a48c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C13D335-A1CE-4237-80E6-7833A7D9CDF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5114</TotalTime>
  <Words>707</Words>
  <Application>Microsoft Office PowerPoint</Application>
  <PresentationFormat>On-screen Show (4:3)</PresentationFormat>
  <Paragraphs>117</Paragraphs>
  <Slides>20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Blank Presentation</vt:lpstr>
      <vt:lpstr> 第四次新人週報 </vt:lpstr>
      <vt:lpstr>目錄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第一次新人週報</dc:title>
  <dc:creator>S220 CHWu22</dc:creator>
  <cp:lastModifiedBy>S220 HCChiang</cp:lastModifiedBy>
  <cp:revision>83</cp:revision>
  <dcterms:created xsi:type="dcterms:W3CDTF">2024-04-09T00:01:05Z</dcterms:created>
  <dcterms:modified xsi:type="dcterms:W3CDTF">2024-11-19T05:51:24Z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emplateUrl">
    <vt:lpwstr/>
  </property>
  <property fmtid="{D5CDD505-2E9C-101B-9397-08002B2CF9AE}" pid="3" name="ShowRepairView">
    <vt:lpwstr/>
  </property>
  <property fmtid="{D5CDD505-2E9C-101B-9397-08002B2CF9AE}" pid="4" name="ShowCombineView">
    <vt:lpwstr/>
  </property>
  <property fmtid="{D5CDD505-2E9C-101B-9397-08002B2CF9AE}" pid="5" name="xd_ProgID">
    <vt:lpwstr/>
  </property>
  <property fmtid="{D5CDD505-2E9C-101B-9397-08002B2CF9AE}" pid="6" name="ContentTypeId">
    <vt:lpwstr>0x010101007D10E3BF7F339F4197AC12702D94D274</vt:lpwstr>
  </property>
</Properties>
</file>